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9" r:id="rId5"/>
  </p:sldMasterIdLst>
  <p:notesMasterIdLst>
    <p:notesMasterId r:id="rId42"/>
  </p:notesMasterIdLst>
  <p:handoutMasterIdLst>
    <p:handoutMasterId r:id="rId43"/>
  </p:handoutMasterIdLst>
  <p:sldIdLst>
    <p:sldId id="286" r:id="rId6"/>
    <p:sldId id="2142533136" r:id="rId7"/>
    <p:sldId id="2142533259" r:id="rId8"/>
    <p:sldId id="2142533135" r:id="rId9"/>
    <p:sldId id="2142533228" r:id="rId10"/>
    <p:sldId id="2142533232" r:id="rId11"/>
    <p:sldId id="2142533261" r:id="rId12"/>
    <p:sldId id="2142533262" r:id="rId13"/>
    <p:sldId id="2142533263" r:id="rId14"/>
    <p:sldId id="2142533264" r:id="rId15"/>
    <p:sldId id="2142533265" r:id="rId16"/>
    <p:sldId id="2142533234" r:id="rId17"/>
    <p:sldId id="2142533266" r:id="rId18"/>
    <p:sldId id="2142533268" r:id="rId19"/>
    <p:sldId id="2142533150" r:id="rId20"/>
    <p:sldId id="2142533281" r:id="rId21"/>
    <p:sldId id="2142533270" r:id="rId22"/>
    <p:sldId id="2142533226" r:id="rId23"/>
    <p:sldId id="2142533227" r:id="rId24"/>
    <p:sldId id="2142533246" r:id="rId25"/>
    <p:sldId id="2142533247" r:id="rId26"/>
    <p:sldId id="2142533230" r:id="rId27"/>
    <p:sldId id="2142533257" r:id="rId28"/>
    <p:sldId id="2142533251" r:id="rId29"/>
    <p:sldId id="2142533276" r:id="rId30"/>
    <p:sldId id="2142533277" r:id="rId31"/>
    <p:sldId id="2142533271" r:id="rId32"/>
    <p:sldId id="2142533278" r:id="rId33"/>
    <p:sldId id="2142533279" r:id="rId34"/>
    <p:sldId id="2142533215" r:id="rId35"/>
    <p:sldId id="2142533280" r:id="rId36"/>
    <p:sldId id="2142533272" r:id="rId37"/>
    <p:sldId id="2142533275" r:id="rId38"/>
    <p:sldId id="2142533273" r:id="rId39"/>
    <p:sldId id="2142533274" r:id="rId40"/>
    <p:sldId id="2142533223" r:id="rId41"/>
  </p:sldIdLst>
  <p:sldSz cx="12192000" cy="6858000"/>
  <p:notesSz cx="6858000" cy="9144000"/>
  <p:custDataLst>
    <p:tags r:id="rId44"/>
  </p:custDataLst>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9C832E-3C2E-4103-0AEE-FEE07E611C8C}" name="Alyshia Macaysa-Feracota" initials="AM" userId="7c20ac86d198137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rgunani Dana" initials="HD" lastIdx="0" clrIdx="0">
    <p:extLst>
      <p:ext uri="{19B8F6BF-5375-455C-9EA6-DF929625EA0E}">
        <p15:presenceInfo xmlns:p15="http://schemas.microsoft.com/office/powerpoint/2012/main" userId="S::DANA.HARGUNANI@oha.oregon.gov::0ef73ef5-fc48-4753-aeca-3f6dcb41c97b" providerId="AD"/>
      </p:ext>
    </p:extLst>
  </p:cmAuthor>
  <p:cmAuthor id="2" name="Kristen Darmody" initials="KD" lastIdx="0" clrIdx="1">
    <p:extLst>
      <p:ext uri="{19B8F6BF-5375-455C-9EA6-DF929625EA0E}">
        <p15:presenceInfo xmlns:p15="http://schemas.microsoft.com/office/powerpoint/2012/main" userId="S::KRISTEN.C.DARMODY@oha.oregon.gov::f6998713-e514-4800-a3b0-c6d989bbdf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A5E5C-177E-41A4-8D36-19E7007D4EEF}" v="2" dt="2023-06-02T06:10:29.562"/>
    <p1510:client id="{A4121262-4C82-453D-8A1A-79226637AFED}" v="30" dt="2023-06-01T17:16:39.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86" y="54"/>
      </p:cViewPr>
      <p:guideLst>
        <p:guide orient="horz" pos="2160"/>
        <p:guide pos="3840"/>
      </p:guideLst>
    </p:cSldViewPr>
  </p:slideViewPr>
  <p:notesTextViewPr>
    <p:cViewPr>
      <p:scale>
        <a:sx n="1" d="1"/>
        <a:sy n="1" d="1"/>
      </p:scale>
      <p:origin x="0" y="0"/>
    </p:cViewPr>
  </p:notesTextViewPr>
  <p:notesViewPr>
    <p:cSldViewPr snapToGrid="0">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1AAFD0-6450-4364-94C2-F6711DCAF02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a:p>
      </dgm:t>
    </dgm:pt>
    <dgm:pt modelId="{E15EDF60-BE89-4E58-99DE-90825760B86F}" type="parTrans" cxnId="{A8BF2D68-E6C3-4794-8A3B-8DC732C8BA20}">
      <dgm:prSet custT="1"/>
      <dgm:spPr/>
      <dgm:t>
        <a:bodyPr/>
        <a:lstStyle/>
        <a:p>
          <a:endParaRPr lang="en-US" sz="2400"/>
        </a:p>
      </dgm:t>
    </dgm:pt>
    <dgm:pt modelId="{1BE946CA-B477-421B-B094-477F3989B2B6}">
      <dgm:prSet phldrT="[Text]" custT="1"/>
      <dgm:spPr>
        <a:solidFill>
          <a:srgbClr val="005595"/>
        </a:solidFill>
        <a:ln w="12700" cap="flat" cmpd="sng" algn="ctr">
          <a:solidFill>
            <a:schemeClr val="lt1">
              <a:hueOff val="0"/>
              <a:satOff val="0"/>
              <a:lumOff val="0"/>
              <a:alphaOff val="0"/>
            </a:schemeClr>
          </a:solidFill>
          <a:prstDash val="solid"/>
          <a:miter lim="800000"/>
        </a:ln>
      </dgm:spPr>
      <dgm:t>
        <a:bodyPr anchor="t" anchorCtr="0"/>
        <a:lstStyle/>
        <a:p>
          <a:r>
            <a:rPr lang="es-US" sz="2400" b="0" i="0" strike="noStrike" cap="none" spc="0" baseline="0" dirty="0">
              <a:solidFill>
                <a:srgbClr val="FFFFFF"/>
              </a:solidFill>
              <a:effectLst/>
              <a:latin typeface="Arial"/>
              <a:ea typeface="Arial"/>
              <a:cs typeface="Arial"/>
            </a:rPr>
            <a:t>1. </a:t>
          </a:r>
        </a:p>
        <a:p>
          <a:r>
            <a:rPr lang="es-US" sz="2400" b="0" i="0" strike="noStrike" cap="none" spc="0" baseline="0" dirty="0">
              <a:solidFill>
                <a:srgbClr val="FFFFFF"/>
              </a:solidFill>
              <a:effectLst/>
              <a:latin typeface="Arial"/>
              <a:ea typeface="Arial"/>
              <a:cs typeface="Arial"/>
            </a:rPr>
            <a:t>Evaluar a los pacientes según los criterios de priorización</a:t>
          </a:r>
        </a:p>
      </dgm:t>
    </dgm:pt>
    <dgm:pt modelId="{9EBD4DC7-F586-4F99-8678-26C0581500AC}" type="sibTrans" cxnId="{A8BF2D68-E6C3-4794-8A3B-8DC732C8BA20}">
      <dgm:prSet custT="1"/>
      <dgm:spPr>
        <a:solidFill>
          <a:srgbClr val="005595"/>
        </a:solidFill>
        <a:ln>
          <a:noFill/>
        </a:ln>
      </dgm:spPr>
      <dgm:t>
        <a:bodyPr/>
        <a:lstStyle/>
        <a:p>
          <a:endParaRPr lang="en-US" sz="2400"/>
        </a:p>
      </dgm:t>
    </dgm:pt>
    <dgm:pt modelId="{D60F197A-34F9-4B9A-8A25-BC228D1C23F3}" type="parTrans" cxnId="{77703FF1-B92E-44DB-82E4-04A0E8313750}">
      <dgm:prSet custT="1"/>
      <dgm:spPr/>
      <dgm:t>
        <a:bodyPr/>
        <a:lstStyle/>
        <a:p>
          <a:endParaRPr lang="en-US" sz="2400"/>
        </a:p>
      </dgm:t>
    </dgm:pt>
    <dgm:pt modelId="{1455A8AC-C933-4FCF-AF81-8D515C26CC25}">
      <dgm:prSet phldrT="[Text]" custT="1"/>
      <dgm:spPr>
        <a:solidFill>
          <a:srgbClr val="005595"/>
        </a:solidFill>
        <a:ln w="12700" cap="flat" cmpd="sng" algn="ctr">
          <a:solidFill>
            <a:schemeClr val="lt1">
              <a:hueOff val="0"/>
              <a:satOff val="0"/>
              <a:lumOff val="0"/>
              <a:alphaOff val="0"/>
            </a:schemeClr>
          </a:solidFill>
          <a:prstDash val="solid"/>
          <a:miter lim="800000"/>
        </a:ln>
      </dgm:spPr>
      <dgm:t>
        <a:bodyPr anchor="t" anchorCtr="0"/>
        <a:lstStyle/>
        <a:p>
          <a:r>
            <a:rPr lang="es-US" sz="2400" b="0" i="0" strike="noStrike" cap="none" spc="0" baseline="0">
              <a:solidFill>
                <a:srgbClr val="FFFFFF"/>
              </a:solidFill>
              <a:effectLst/>
              <a:latin typeface="Arial"/>
              <a:ea typeface="Arial"/>
              <a:cs typeface="Arial"/>
            </a:rPr>
            <a:t>2.</a:t>
          </a:r>
        </a:p>
        <a:p>
          <a:r>
            <a:rPr lang="es-US" sz="2400" b="0" i="0" strike="noStrike" cap="none" spc="0" baseline="0">
              <a:solidFill>
                <a:srgbClr val="FFFFFF"/>
              </a:solidFill>
              <a:effectLst/>
              <a:latin typeface="Arial"/>
              <a:ea typeface="Arial"/>
              <a:cs typeface="Arial"/>
            </a:rPr>
            <a:t>Asignar y confirmar la calificación de prioridad</a:t>
          </a:r>
        </a:p>
      </dgm:t>
    </dgm:pt>
    <dgm:pt modelId="{826E5231-B558-4EA0-8B26-3F5A9011E967}" type="sibTrans" cxnId="{77703FF1-B92E-44DB-82E4-04A0E8313750}">
      <dgm:prSet custT="1"/>
      <dgm:spPr>
        <a:solidFill>
          <a:srgbClr val="005595"/>
        </a:solidFill>
        <a:ln>
          <a:noFill/>
        </a:ln>
      </dgm:spPr>
      <dgm:t>
        <a:bodyPr/>
        <a:lstStyle/>
        <a:p>
          <a:endParaRPr lang="en-US" sz="2400"/>
        </a:p>
      </dgm:t>
    </dgm:pt>
    <dgm:pt modelId="{3F9438FB-C7DC-407D-8A06-9956441E2C03}" type="parTrans" cxnId="{53917825-879C-43DC-9875-98045BCC0AF3}">
      <dgm:prSet custT="1"/>
      <dgm:spPr/>
      <dgm:t>
        <a:bodyPr/>
        <a:lstStyle/>
        <a:p>
          <a:endParaRPr lang="en-US" sz="2400"/>
        </a:p>
      </dgm:t>
    </dgm:pt>
    <dgm:pt modelId="{B92FF0FF-D392-4AF7-B281-B12C5649BA93}">
      <dgm:prSet phldrT="[Text]" custT="1"/>
      <dgm:spPr>
        <a:solidFill>
          <a:srgbClr val="005595"/>
        </a:solidFill>
        <a:ln w="12700" cap="flat" cmpd="sng" algn="ctr">
          <a:solidFill>
            <a:schemeClr val="lt1">
              <a:hueOff val="0"/>
              <a:satOff val="0"/>
              <a:lumOff val="0"/>
              <a:alphaOff val="0"/>
            </a:schemeClr>
          </a:solidFill>
          <a:prstDash val="solid"/>
          <a:miter lim="800000"/>
        </a:ln>
      </dgm:spPr>
      <dgm:t>
        <a:bodyPr anchor="t" anchorCtr="0"/>
        <a:lstStyle/>
        <a:p>
          <a:r>
            <a:rPr lang="es-US" sz="2400" b="0" i="0" strike="noStrike" cap="none" spc="0" baseline="0" dirty="0">
              <a:solidFill>
                <a:srgbClr val="FFFFFF"/>
              </a:solidFill>
              <a:effectLst/>
              <a:latin typeface="Arial"/>
              <a:ea typeface="Arial"/>
              <a:cs typeface="Arial"/>
            </a:rPr>
            <a:t>3.</a:t>
          </a:r>
        </a:p>
        <a:p>
          <a:r>
            <a:rPr lang="es-US" sz="2000" b="0" i="0" strike="noStrike" cap="none" spc="0" baseline="0" dirty="0">
              <a:solidFill>
                <a:srgbClr val="FFFFFF"/>
              </a:solidFill>
              <a:effectLst/>
              <a:latin typeface="Arial"/>
              <a:ea typeface="Arial"/>
              <a:cs typeface="Arial"/>
            </a:rPr>
            <a:t>Aplicar el criterio de desempate, si es necesario, y asignar recursos</a:t>
          </a:r>
        </a:p>
      </dgm:t>
    </dgm:pt>
    <dgm:pt modelId="{85CC9853-D358-427A-9359-30FE160B8497}" type="sibTrans" cxnId="{53917825-879C-43DC-9875-98045BCC0AF3}">
      <dgm:prSet custT="1"/>
      <dgm:spPr>
        <a:solidFill>
          <a:srgbClr val="005595"/>
        </a:solidFill>
        <a:ln>
          <a:noFill/>
        </a:ln>
      </dgm:spPr>
      <dgm:t>
        <a:bodyPr/>
        <a:lstStyle/>
        <a:p>
          <a:endParaRPr lang="en-US" sz="2400"/>
        </a:p>
      </dgm:t>
    </dgm:pt>
    <dgm:pt modelId="{B4703CEA-6DC1-4FA9-973E-C5F6D4CA4DC4}" type="parTrans" cxnId="{61375616-155B-4629-9822-855108D7F644}">
      <dgm:prSet custT="1"/>
      <dgm:spPr/>
      <dgm:t>
        <a:bodyPr/>
        <a:lstStyle/>
        <a:p>
          <a:endParaRPr lang="en-US" sz="2400"/>
        </a:p>
      </dgm:t>
    </dgm:pt>
    <dgm:pt modelId="{B8AC3750-9EC7-4595-8D1C-BD81678F95FF}">
      <dgm:prSet phldrT="[Text]" custT="1"/>
      <dgm:spPr>
        <a:solidFill>
          <a:srgbClr val="005595"/>
        </a:solidFill>
        <a:ln w="12700" cap="flat" cmpd="sng" algn="ctr">
          <a:solidFill>
            <a:schemeClr val="lt1">
              <a:hueOff val="0"/>
              <a:satOff val="0"/>
              <a:lumOff val="0"/>
              <a:alphaOff val="0"/>
            </a:schemeClr>
          </a:solidFill>
          <a:prstDash val="solid"/>
          <a:miter lim="800000"/>
        </a:ln>
      </dgm:spPr>
      <dgm:t>
        <a:bodyPr anchor="t" anchorCtr="0"/>
        <a:lstStyle/>
        <a:p>
          <a:r>
            <a:rPr lang="es-US" sz="2400" b="0" i="0" strike="noStrike" cap="none" spc="0" baseline="0" dirty="0">
              <a:solidFill>
                <a:srgbClr val="FFFFFF"/>
              </a:solidFill>
              <a:effectLst/>
              <a:latin typeface="Arial"/>
              <a:ea typeface="Arial"/>
              <a:cs typeface="Arial"/>
            </a:rPr>
            <a:t>4.</a:t>
          </a:r>
        </a:p>
        <a:p>
          <a:r>
            <a:rPr lang="es-US" sz="2000" b="0" i="0" strike="noStrike" cap="none" spc="0" baseline="0" dirty="0">
              <a:solidFill>
                <a:srgbClr val="FFFFFF"/>
              </a:solidFill>
              <a:effectLst/>
              <a:latin typeface="Arial"/>
              <a:ea typeface="Arial"/>
              <a:cs typeface="Arial"/>
            </a:rPr>
            <a:t>Lista de espera y reevaluación</a:t>
          </a:r>
        </a:p>
      </dgm:t>
    </dgm:pt>
    <dgm:pt modelId="{E784A50A-8094-4E0D-8688-E8DAD8769ABD}" type="sibTrans" cxnId="{61375616-155B-4629-9822-855108D7F644}">
      <dgm:prSet custT="1"/>
      <dgm:spPr/>
      <dgm:t>
        <a:bodyPr/>
        <a:lstStyle/>
        <a:p>
          <a:endParaRPr lang="en-US" sz="2400"/>
        </a:p>
      </dgm:t>
    </dgm:pt>
    <dgm:pt modelId="{5ADBEC52-ADD0-464D-B8C6-32FB3C166BF0}" type="pres">
      <dgm:prSet presAssocID="{C11AAFD0-6450-4364-94C2-F6711DCAF02C}" presName="Name0" presStyleCnt="0">
        <dgm:presLayoutVars>
          <dgm:dir/>
          <dgm:resizeHandles val="exact"/>
        </dgm:presLayoutVars>
      </dgm:prSet>
      <dgm:spPr/>
    </dgm:pt>
    <dgm:pt modelId="{DC392CC3-9885-4D37-895F-65DC1C6757DD}" type="pres">
      <dgm:prSet presAssocID="{1BE946CA-B477-421B-B094-477F3989B2B6}" presName="node" presStyleLbl="node1" presStyleIdx="0" presStyleCnt="4" custScaleY="173558">
        <dgm:presLayoutVars>
          <dgm:bulletEnabled val="1"/>
        </dgm:presLayoutVars>
      </dgm:prSet>
      <dgm:spPr/>
    </dgm:pt>
    <dgm:pt modelId="{8CDCE791-E867-4F6B-9DBC-FE927633D687}" type="pres">
      <dgm:prSet presAssocID="{9EBD4DC7-F586-4F99-8678-26C0581500AC}" presName="sibTrans" presStyleLbl="sibTrans2D1" presStyleIdx="0" presStyleCnt="3"/>
      <dgm:spPr/>
    </dgm:pt>
    <dgm:pt modelId="{A51928C5-F57F-45C7-B28C-13F951B336C9}" type="pres">
      <dgm:prSet presAssocID="{9EBD4DC7-F586-4F99-8678-26C0581500AC}" presName="connectorText" presStyleLbl="sibTrans2D1" presStyleIdx="0" presStyleCnt="3"/>
      <dgm:spPr/>
    </dgm:pt>
    <dgm:pt modelId="{CE14C49B-1F5D-413C-B544-A4A9C1CE9D22}" type="pres">
      <dgm:prSet presAssocID="{1455A8AC-C933-4FCF-AF81-8D515C26CC25}" presName="node" presStyleLbl="node1" presStyleIdx="1" presStyleCnt="4" custScaleY="175666" custLinFactNeighborY="1974">
        <dgm:presLayoutVars>
          <dgm:bulletEnabled val="1"/>
        </dgm:presLayoutVars>
      </dgm:prSet>
      <dgm:spPr/>
    </dgm:pt>
    <dgm:pt modelId="{C463ED44-440A-499E-AD40-81DEE5C7BD8B}" type="pres">
      <dgm:prSet presAssocID="{826E5231-B558-4EA0-8B26-3F5A9011E967}" presName="sibTrans" presStyleLbl="sibTrans2D1" presStyleIdx="1" presStyleCnt="3"/>
      <dgm:spPr/>
    </dgm:pt>
    <dgm:pt modelId="{ADF3BC64-6B08-48CD-95CC-94D1A3664FD6}" type="pres">
      <dgm:prSet presAssocID="{826E5231-B558-4EA0-8B26-3F5A9011E967}" presName="connectorText" presStyleLbl="sibTrans2D1" presStyleIdx="1" presStyleCnt="3"/>
      <dgm:spPr/>
    </dgm:pt>
    <dgm:pt modelId="{D00890CA-A11B-4A8E-87FF-5B8D495FD1F0}" type="pres">
      <dgm:prSet presAssocID="{B92FF0FF-D392-4AF7-B281-B12C5649BA93}" presName="node" presStyleLbl="node1" presStyleIdx="2" presStyleCnt="4" custScaleY="178510">
        <dgm:presLayoutVars>
          <dgm:bulletEnabled val="1"/>
        </dgm:presLayoutVars>
      </dgm:prSet>
      <dgm:spPr/>
    </dgm:pt>
    <dgm:pt modelId="{58673A8C-462D-4E34-BC89-7B42EFBE2D60}" type="pres">
      <dgm:prSet presAssocID="{85CC9853-D358-427A-9359-30FE160B8497}" presName="sibTrans" presStyleLbl="sibTrans2D1" presStyleIdx="2" presStyleCnt="3"/>
      <dgm:spPr/>
    </dgm:pt>
    <dgm:pt modelId="{505AAA9C-0790-45BA-891D-3A8EEE052059}" type="pres">
      <dgm:prSet presAssocID="{85CC9853-D358-427A-9359-30FE160B8497}" presName="connectorText" presStyleLbl="sibTrans2D1" presStyleIdx="2" presStyleCnt="3"/>
      <dgm:spPr/>
    </dgm:pt>
    <dgm:pt modelId="{87D4BC08-1A0C-4AEA-A06F-4E350E530EEA}" type="pres">
      <dgm:prSet presAssocID="{B8AC3750-9EC7-4595-8D1C-BD81678F95FF}" presName="node" presStyleLbl="node1" presStyleIdx="3" presStyleCnt="4" custScaleY="182803">
        <dgm:presLayoutVars>
          <dgm:bulletEnabled val="1"/>
        </dgm:presLayoutVars>
      </dgm:prSet>
      <dgm:spPr/>
    </dgm:pt>
  </dgm:ptLst>
  <dgm:cxnLst>
    <dgm:cxn modelId="{61375616-155B-4629-9822-855108D7F644}" srcId="{C11AAFD0-6450-4364-94C2-F6711DCAF02C}" destId="{B8AC3750-9EC7-4595-8D1C-BD81678F95FF}" srcOrd="3" destOrd="0" parTransId="{B4703CEA-6DC1-4FA9-973E-C5F6D4CA4DC4}" sibTransId="{E784A50A-8094-4E0D-8688-E8DAD8769ABD}"/>
    <dgm:cxn modelId="{53917825-879C-43DC-9875-98045BCC0AF3}" srcId="{C11AAFD0-6450-4364-94C2-F6711DCAF02C}" destId="{B92FF0FF-D392-4AF7-B281-B12C5649BA93}" srcOrd="2" destOrd="0" parTransId="{3F9438FB-C7DC-407D-8A06-9956441E2C03}" sibTransId="{85CC9853-D358-427A-9359-30FE160B8497}"/>
    <dgm:cxn modelId="{4CE61129-6040-4A96-BCBA-2FA461A3B786}" type="presOf" srcId="{826E5231-B558-4EA0-8B26-3F5A9011E967}" destId="{ADF3BC64-6B08-48CD-95CC-94D1A3664FD6}" srcOrd="1" destOrd="0" presId="urn:microsoft.com/office/officeart/2005/8/layout/process1"/>
    <dgm:cxn modelId="{1927192A-1F79-422D-8F48-791F9F9F3581}" type="presOf" srcId="{B8AC3750-9EC7-4595-8D1C-BD81678F95FF}" destId="{87D4BC08-1A0C-4AEA-A06F-4E350E530EEA}" srcOrd="0" destOrd="0" presId="urn:microsoft.com/office/officeart/2005/8/layout/process1"/>
    <dgm:cxn modelId="{9A857633-2D89-49E9-B666-9E5A93529323}" type="presOf" srcId="{1BE946CA-B477-421B-B094-477F3989B2B6}" destId="{DC392CC3-9885-4D37-895F-65DC1C6757DD}" srcOrd="0" destOrd="0" presId="urn:microsoft.com/office/officeart/2005/8/layout/process1"/>
    <dgm:cxn modelId="{BCCEBA3D-3690-49B1-B904-32728BE229ED}" type="presOf" srcId="{C11AAFD0-6450-4364-94C2-F6711DCAF02C}" destId="{5ADBEC52-ADD0-464D-B8C6-32FB3C166BF0}" srcOrd="0" destOrd="0" presId="urn:microsoft.com/office/officeart/2005/8/layout/process1"/>
    <dgm:cxn modelId="{509F5C47-9FFF-4ABF-B217-79A3F7399F65}" type="presOf" srcId="{1455A8AC-C933-4FCF-AF81-8D515C26CC25}" destId="{CE14C49B-1F5D-413C-B544-A4A9C1CE9D22}" srcOrd="0" destOrd="0" presId="urn:microsoft.com/office/officeart/2005/8/layout/process1"/>
    <dgm:cxn modelId="{A8BF2D68-E6C3-4794-8A3B-8DC732C8BA20}" srcId="{C11AAFD0-6450-4364-94C2-F6711DCAF02C}" destId="{1BE946CA-B477-421B-B094-477F3989B2B6}" srcOrd="0" destOrd="0" parTransId="{E15EDF60-BE89-4E58-99DE-90825760B86F}" sibTransId="{9EBD4DC7-F586-4F99-8678-26C0581500AC}"/>
    <dgm:cxn modelId="{AFE53C4F-1CB6-4C0F-A72C-3CEE2CCDFD7E}" type="presOf" srcId="{9EBD4DC7-F586-4F99-8678-26C0581500AC}" destId="{8CDCE791-E867-4F6B-9DBC-FE927633D687}" srcOrd="0" destOrd="0" presId="urn:microsoft.com/office/officeart/2005/8/layout/process1"/>
    <dgm:cxn modelId="{BECD0B95-8A61-4A28-BDCF-3DBFD9B3B674}" type="presOf" srcId="{85CC9853-D358-427A-9359-30FE160B8497}" destId="{505AAA9C-0790-45BA-891D-3A8EEE052059}" srcOrd="1" destOrd="0" presId="urn:microsoft.com/office/officeart/2005/8/layout/process1"/>
    <dgm:cxn modelId="{CC0183C3-EF58-4B77-96AF-0E24B998FF2F}" type="presOf" srcId="{85CC9853-D358-427A-9359-30FE160B8497}" destId="{58673A8C-462D-4E34-BC89-7B42EFBE2D60}" srcOrd="0" destOrd="0" presId="urn:microsoft.com/office/officeart/2005/8/layout/process1"/>
    <dgm:cxn modelId="{E142D0C6-AB79-485A-889B-502B4379416F}" type="presOf" srcId="{826E5231-B558-4EA0-8B26-3F5A9011E967}" destId="{C463ED44-440A-499E-AD40-81DEE5C7BD8B}" srcOrd="0" destOrd="0" presId="urn:microsoft.com/office/officeart/2005/8/layout/process1"/>
    <dgm:cxn modelId="{2E73E4D3-2D2C-4F7A-A2D2-1E91FBDF59CF}" type="presOf" srcId="{9EBD4DC7-F586-4F99-8678-26C0581500AC}" destId="{A51928C5-F57F-45C7-B28C-13F951B336C9}" srcOrd="1" destOrd="0" presId="urn:microsoft.com/office/officeart/2005/8/layout/process1"/>
    <dgm:cxn modelId="{4532CAD6-E611-4B99-B36C-1BC07C9B2CEA}" type="presOf" srcId="{B92FF0FF-D392-4AF7-B281-B12C5649BA93}" destId="{D00890CA-A11B-4A8E-87FF-5B8D495FD1F0}" srcOrd="0" destOrd="0" presId="urn:microsoft.com/office/officeart/2005/8/layout/process1"/>
    <dgm:cxn modelId="{77703FF1-B92E-44DB-82E4-04A0E8313750}" srcId="{C11AAFD0-6450-4364-94C2-F6711DCAF02C}" destId="{1455A8AC-C933-4FCF-AF81-8D515C26CC25}" srcOrd="1" destOrd="0" parTransId="{D60F197A-34F9-4B9A-8A25-BC228D1C23F3}" sibTransId="{826E5231-B558-4EA0-8B26-3F5A9011E967}"/>
    <dgm:cxn modelId="{2E003444-6CFA-4634-AF1E-067E43D38940}" type="presParOf" srcId="{5ADBEC52-ADD0-464D-B8C6-32FB3C166BF0}" destId="{DC392CC3-9885-4D37-895F-65DC1C6757DD}" srcOrd="0" destOrd="0" presId="urn:microsoft.com/office/officeart/2005/8/layout/process1"/>
    <dgm:cxn modelId="{7FAADB9B-E91C-4FEE-BAEF-42C19A7CD77B}" type="presParOf" srcId="{5ADBEC52-ADD0-464D-B8C6-32FB3C166BF0}" destId="{8CDCE791-E867-4F6B-9DBC-FE927633D687}" srcOrd="1" destOrd="0" presId="urn:microsoft.com/office/officeart/2005/8/layout/process1"/>
    <dgm:cxn modelId="{E2169B1E-1400-4C1D-B539-823EA416DE08}" type="presParOf" srcId="{8CDCE791-E867-4F6B-9DBC-FE927633D687}" destId="{A51928C5-F57F-45C7-B28C-13F951B336C9}" srcOrd="0" destOrd="0" presId="urn:microsoft.com/office/officeart/2005/8/layout/process1"/>
    <dgm:cxn modelId="{E6FE6BE8-266A-42F1-967A-4875D1BC4243}" type="presParOf" srcId="{5ADBEC52-ADD0-464D-B8C6-32FB3C166BF0}" destId="{CE14C49B-1F5D-413C-B544-A4A9C1CE9D22}" srcOrd="2" destOrd="0" presId="urn:microsoft.com/office/officeart/2005/8/layout/process1"/>
    <dgm:cxn modelId="{029704A2-B9C2-41FE-8D65-1E331786C0FC}" type="presParOf" srcId="{5ADBEC52-ADD0-464D-B8C6-32FB3C166BF0}" destId="{C463ED44-440A-499E-AD40-81DEE5C7BD8B}" srcOrd="3" destOrd="0" presId="urn:microsoft.com/office/officeart/2005/8/layout/process1"/>
    <dgm:cxn modelId="{5521FB25-2CB3-47BA-8A25-423B88C2989F}" type="presParOf" srcId="{C463ED44-440A-499E-AD40-81DEE5C7BD8B}" destId="{ADF3BC64-6B08-48CD-95CC-94D1A3664FD6}" srcOrd="0" destOrd="0" presId="urn:microsoft.com/office/officeart/2005/8/layout/process1"/>
    <dgm:cxn modelId="{DC9818D3-FB5F-4038-8B22-DC508618E909}" type="presParOf" srcId="{5ADBEC52-ADD0-464D-B8C6-32FB3C166BF0}" destId="{D00890CA-A11B-4A8E-87FF-5B8D495FD1F0}" srcOrd="4" destOrd="0" presId="urn:microsoft.com/office/officeart/2005/8/layout/process1"/>
    <dgm:cxn modelId="{F2C03242-8121-446D-89E0-67A234C6E85B}" type="presParOf" srcId="{5ADBEC52-ADD0-464D-B8C6-32FB3C166BF0}" destId="{58673A8C-462D-4E34-BC89-7B42EFBE2D60}" srcOrd="5" destOrd="0" presId="urn:microsoft.com/office/officeart/2005/8/layout/process1"/>
    <dgm:cxn modelId="{AF74FA00-3E61-476F-A3C5-CFE63A1EAA8A}" type="presParOf" srcId="{58673A8C-462D-4E34-BC89-7B42EFBE2D60}" destId="{505AAA9C-0790-45BA-891D-3A8EEE052059}" srcOrd="0" destOrd="0" presId="urn:microsoft.com/office/officeart/2005/8/layout/process1"/>
    <dgm:cxn modelId="{86F46225-F4B8-44EB-B785-78A2FED15596}" type="presParOf" srcId="{5ADBEC52-ADD0-464D-B8C6-32FB3C166BF0}" destId="{87D4BC08-1A0C-4AEA-A06F-4E350E530EEA}"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92CC3-9885-4D37-895F-65DC1C6757DD}">
      <dsp:nvSpPr>
        <dsp:cNvPr id="0" name=""/>
        <dsp:cNvSpPr/>
      </dsp:nvSpPr>
      <dsp:spPr>
        <a:xfrm>
          <a:off x="9751" y="0"/>
          <a:ext cx="2018480" cy="2543175"/>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s-US" sz="2400" b="0" i="0" strike="noStrike" kern="1200" cap="none" spc="0" baseline="0" dirty="0">
              <a:solidFill>
                <a:srgbClr val="FFFFFF"/>
              </a:solidFill>
              <a:effectLst/>
              <a:latin typeface="Arial"/>
              <a:ea typeface="Arial"/>
              <a:cs typeface="Arial"/>
            </a:rPr>
            <a:t>1. </a:t>
          </a:r>
        </a:p>
        <a:p>
          <a:pPr marL="0" lvl="0" indent="0" algn="ctr" defTabSz="1066800">
            <a:lnSpc>
              <a:spcPct val="90000"/>
            </a:lnSpc>
            <a:spcBef>
              <a:spcPct val="0"/>
            </a:spcBef>
            <a:spcAft>
              <a:spcPct val="35000"/>
            </a:spcAft>
            <a:buNone/>
          </a:pPr>
          <a:r>
            <a:rPr lang="es-US" sz="2400" b="0" i="0" strike="noStrike" kern="1200" cap="none" spc="0" baseline="0" dirty="0">
              <a:solidFill>
                <a:srgbClr val="FFFFFF"/>
              </a:solidFill>
              <a:effectLst/>
              <a:latin typeface="Arial"/>
              <a:ea typeface="Arial"/>
              <a:cs typeface="Arial"/>
            </a:rPr>
            <a:t>Evaluar a los pacientes según los criterios de priorización</a:t>
          </a:r>
        </a:p>
      </dsp:txBody>
      <dsp:txXfrm>
        <a:off x="68870" y="59119"/>
        <a:ext cx="1900242" cy="2424937"/>
      </dsp:txXfrm>
    </dsp:sp>
    <dsp:sp modelId="{8CDCE791-E867-4F6B-9DBC-FE927633D687}">
      <dsp:nvSpPr>
        <dsp:cNvPr id="0" name=""/>
        <dsp:cNvSpPr/>
      </dsp:nvSpPr>
      <dsp:spPr>
        <a:xfrm>
          <a:off x="2230079" y="1021295"/>
          <a:ext cx="427917" cy="500583"/>
        </a:xfrm>
        <a:prstGeom prst="rightArrow">
          <a:avLst>
            <a:gd name="adj1" fmla="val 60000"/>
            <a:gd name="adj2" fmla="val 50000"/>
          </a:avLst>
        </a:prstGeom>
        <a:solidFill>
          <a:srgbClr val="00559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230079" y="1121412"/>
        <a:ext cx="299542" cy="300349"/>
      </dsp:txXfrm>
    </dsp:sp>
    <dsp:sp modelId="{CE14C49B-1F5D-413C-B544-A4A9C1CE9D22}">
      <dsp:nvSpPr>
        <dsp:cNvPr id="0" name=""/>
        <dsp:cNvSpPr/>
      </dsp:nvSpPr>
      <dsp:spPr>
        <a:xfrm>
          <a:off x="2835623" y="-15444"/>
          <a:ext cx="2018480" cy="2574063"/>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s-US" sz="2400" b="0" i="0" strike="noStrike" kern="1200" cap="none" spc="0" baseline="0">
              <a:solidFill>
                <a:srgbClr val="FFFFFF"/>
              </a:solidFill>
              <a:effectLst/>
              <a:latin typeface="Arial"/>
              <a:ea typeface="Arial"/>
              <a:cs typeface="Arial"/>
            </a:rPr>
            <a:t>2.</a:t>
          </a:r>
        </a:p>
        <a:p>
          <a:pPr marL="0" lvl="0" indent="0" algn="ctr" defTabSz="1066800">
            <a:lnSpc>
              <a:spcPct val="90000"/>
            </a:lnSpc>
            <a:spcBef>
              <a:spcPct val="0"/>
            </a:spcBef>
            <a:spcAft>
              <a:spcPct val="35000"/>
            </a:spcAft>
            <a:buNone/>
          </a:pPr>
          <a:r>
            <a:rPr lang="es-US" sz="2400" b="0" i="0" strike="noStrike" kern="1200" cap="none" spc="0" baseline="0">
              <a:solidFill>
                <a:srgbClr val="FFFFFF"/>
              </a:solidFill>
              <a:effectLst/>
              <a:latin typeface="Arial"/>
              <a:ea typeface="Arial"/>
              <a:cs typeface="Arial"/>
            </a:rPr>
            <a:t>Asignar y confirmar la calificación de prioridad</a:t>
          </a:r>
        </a:p>
      </dsp:txBody>
      <dsp:txXfrm>
        <a:off x="2894742" y="43675"/>
        <a:ext cx="1900242" cy="2455825"/>
      </dsp:txXfrm>
    </dsp:sp>
    <dsp:sp modelId="{C463ED44-440A-499E-AD40-81DEE5C7BD8B}">
      <dsp:nvSpPr>
        <dsp:cNvPr id="0" name=""/>
        <dsp:cNvSpPr/>
      </dsp:nvSpPr>
      <dsp:spPr>
        <a:xfrm>
          <a:off x="5055951" y="1021295"/>
          <a:ext cx="427917" cy="500583"/>
        </a:xfrm>
        <a:prstGeom prst="rightArrow">
          <a:avLst>
            <a:gd name="adj1" fmla="val 60000"/>
            <a:gd name="adj2" fmla="val 50000"/>
          </a:avLst>
        </a:prstGeom>
        <a:solidFill>
          <a:srgbClr val="00559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055951" y="1121412"/>
        <a:ext cx="299542" cy="300349"/>
      </dsp:txXfrm>
    </dsp:sp>
    <dsp:sp modelId="{D00890CA-A11B-4A8E-87FF-5B8D495FD1F0}">
      <dsp:nvSpPr>
        <dsp:cNvPr id="0" name=""/>
        <dsp:cNvSpPr/>
      </dsp:nvSpPr>
      <dsp:spPr>
        <a:xfrm>
          <a:off x="5661496" y="-36281"/>
          <a:ext cx="2018480" cy="2615737"/>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s-US" sz="2400" b="0" i="0" strike="noStrike" kern="1200" cap="none" spc="0" baseline="0" dirty="0">
              <a:solidFill>
                <a:srgbClr val="FFFFFF"/>
              </a:solidFill>
              <a:effectLst/>
              <a:latin typeface="Arial"/>
              <a:ea typeface="Arial"/>
              <a:cs typeface="Arial"/>
            </a:rPr>
            <a:t>3.</a:t>
          </a:r>
        </a:p>
        <a:p>
          <a:pPr marL="0" lvl="0" indent="0" algn="ctr" defTabSz="1066800">
            <a:lnSpc>
              <a:spcPct val="90000"/>
            </a:lnSpc>
            <a:spcBef>
              <a:spcPct val="0"/>
            </a:spcBef>
            <a:spcAft>
              <a:spcPct val="35000"/>
            </a:spcAft>
            <a:buNone/>
          </a:pPr>
          <a:r>
            <a:rPr lang="es-US" sz="2000" b="0" i="0" strike="noStrike" kern="1200" cap="none" spc="0" baseline="0" dirty="0">
              <a:solidFill>
                <a:srgbClr val="FFFFFF"/>
              </a:solidFill>
              <a:effectLst/>
              <a:latin typeface="Arial"/>
              <a:ea typeface="Arial"/>
              <a:cs typeface="Arial"/>
            </a:rPr>
            <a:t>Aplicar el criterio de desempate, si es necesario, y asignar recursos</a:t>
          </a:r>
        </a:p>
      </dsp:txBody>
      <dsp:txXfrm>
        <a:off x="5720615" y="22838"/>
        <a:ext cx="1900242" cy="2497499"/>
      </dsp:txXfrm>
    </dsp:sp>
    <dsp:sp modelId="{58673A8C-462D-4E34-BC89-7B42EFBE2D60}">
      <dsp:nvSpPr>
        <dsp:cNvPr id="0" name=""/>
        <dsp:cNvSpPr/>
      </dsp:nvSpPr>
      <dsp:spPr>
        <a:xfrm>
          <a:off x="7881824" y="1021295"/>
          <a:ext cx="427917" cy="500583"/>
        </a:xfrm>
        <a:prstGeom prst="rightArrow">
          <a:avLst>
            <a:gd name="adj1" fmla="val 60000"/>
            <a:gd name="adj2" fmla="val 50000"/>
          </a:avLst>
        </a:prstGeom>
        <a:solidFill>
          <a:srgbClr val="00559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881824" y="1121412"/>
        <a:ext cx="299542" cy="300349"/>
      </dsp:txXfrm>
    </dsp:sp>
    <dsp:sp modelId="{87D4BC08-1A0C-4AEA-A06F-4E350E530EEA}">
      <dsp:nvSpPr>
        <dsp:cNvPr id="0" name=""/>
        <dsp:cNvSpPr/>
      </dsp:nvSpPr>
      <dsp:spPr>
        <a:xfrm>
          <a:off x="8487368" y="-67734"/>
          <a:ext cx="2018480" cy="2678643"/>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s-US" sz="2400" b="0" i="0" strike="noStrike" kern="1200" cap="none" spc="0" baseline="0" dirty="0">
              <a:solidFill>
                <a:srgbClr val="FFFFFF"/>
              </a:solidFill>
              <a:effectLst/>
              <a:latin typeface="Arial"/>
              <a:ea typeface="Arial"/>
              <a:cs typeface="Arial"/>
            </a:rPr>
            <a:t>4.</a:t>
          </a:r>
        </a:p>
        <a:p>
          <a:pPr marL="0" lvl="0" indent="0" algn="ctr" defTabSz="1066800">
            <a:lnSpc>
              <a:spcPct val="90000"/>
            </a:lnSpc>
            <a:spcBef>
              <a:spcPct val="0"/>
            </a:spcBef>
            <a:spcAft>
              <a:spcPct val="35000"/>
            </a:spcAft>
            <a:buNone/>
          </a:pPr>
          <a:r>
            <a:rPr lang="es-US" sz="2000" b="0" i="0" strike="noStrike" kern="1200" cap="none" spc="0" baseline="0" dirty="0">
              <a:solidFill>
                <a:srgbClr val="FFFFFF"/>
              </a:solidFill>
              <a:effectLst/>
              <a:latin typeface="Arial"/>
              <a:ea typeface="Arial"/>
              <a:cs typeface="Arial"/>
            </a:rPr>
            <a:t>Lista de espera y reevaluación</a:t>
          </a:r>
        </a:p>
      </dsp:txBody>
      <dsp:txXfrm>
        <a:off x="8546487" y="-8615"/>
        <a:ext cx="1900242" cy="25604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10C504-EA97-4780-B619-20A5AE0064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9CE3F634-58F9-495B-95B9-65525E663B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245ECF16-5B5F-4A8E-8CA9-FE61727617B7}" type="datetimeFigureOut">
              <a:rPr lang="en-US"/>
              <a:pPr>
                <a:defRPr/>
              </a:pPr>
              <a:t>6/12/2023</a:t>
            </a:fld>
            <a:endParaRPr lang="en-US"/>
          </a:p>
        </p:txBody>
      </p:sp>
      <p:sp>
        <p:nvSpPr>
          <p:cNvPr id="4" name="Footer Placeholder 3">
            <a:extLst>
              <a:ext uri="{FF2B5EF4-FFF2-40B4-BE49-F238E27FC236}">
                <a16:creationId xmlns:a16="http://schemas.microsoft.com/office/drawing/2014/main" id="{3204E200-DFC3-450F-BAA1-886D298994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a:extLst>
              <a:ext uri="{FF2B5EF4-FFF2-40B4-BE49-F238E27FC236}">
                <a16:creationId xmlns:a16="http://schemas.microsoft.com/office/drawing/2014/main" id="{31D13937-04FE-4AF5-AB67-F67C0FFB70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B6B814E7-8A3B-4E69-A7C4-96147F3374DF}"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E96115F-9BA7-4BB0-936E-6C624AF77093}"/>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10243" name="Rectangle 3">
            <a:extLst>
              <a:ext uri="{FF2B5EF4-FFF2-40B4-BE49-F238E27FC236}">
                <a16:creationId xmlns:a16="http://schemas.microsoft.com/office/drawing/2014/main" id="{01BB116C-758F-4BFB-876F-1086A0B967B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3076" name="Rectangle 4">
            <a:extLst>
              <a:ext uri="{FF2B5EF4-FFF2-40B4-BE49-F238E27FC236}">
                <a16:creationId xmlns:a16="http://schemas.microsoft.com/office/drawing/2014/main" id="{23ED933A-B0C6-417F-84E8-B647D0173806}"/>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8CB80CE5-89ED-40A8-A5B1-78FEF05B409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151E43A9-70D3-494B-968B-C0450EF6C30A}"/>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10247" name="Rectangle 7">
            <a:extLst>
              <a:ext uri="{FF2B5EF4-FFF2-40B4-BE49-F238E27FC236}">
                <a16:creationId xmlns:a16="http://schemas.microsoft.com/office/drawing/2014/main" id="{B6D3AA41-61E1-4A78-8B4D-EF87937B205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136D95E-6034-4BE9-AEDE-5C8D33FBCAB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6F7328-08A7-41DF-A6A0-C5E6644BEDB0}" type="slidenum">
              <a:rPr lang="en-US" smtClean="0"/>
              <a:t>1</a:t>
            </a:fld>
            <a:endParaRPr lang="en-US"/>
          </a:p>
        </p:txBody>
      </p:sp>
    </p:spTree>
    <p:extLst>
      <p:ext uri="{BB962C8B-B14F-4D97-AF65-F5344CB8AC3E}">
        <p14:creationId xmlns:p14="http://schemas.microsoft.com/office/powerpoint/2010/main" val="16593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a:solidFill>
                  <a:srgbClr val="000000"/>
                </a:solidFill>
                <a:effectLst/>
                <a:latin typeface="Times"/>
                <a:ea typeface="Times"/>
                <a:cs typeface="Times"/>
              </a:rPr>
              <a:t>Nuevo</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24</a:t>
            </a:fld>
            <a:endParaRPr lang="en-US" altLang="en-US"/>
          </a:p>
        </p:txBody>
      </p:sp>
    </p:spTree>
    <p:extLst>
      <p:ext uri="{BB962C8B-B14F-4D97-AF65-F5344CB8AC3E}">
        <p14:creationId xmlns:p14="http://schemas.microsoft.com/office/powerpoint/2010/main" val="3111809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dirty="0">
                <a:solidFill>
                  <a:srgbClr val="000000"/>
                </a:solidFill>
                <a:effectLst/>
                <a:latin typeface="Times"/>
                <a:ea typeface="Times"/>
                <a:cs typeface="Times"/>
              </a:rPr>
              <a:t>Nota: La OHA tiene serias inquietudes respecto del uso de esta opción, basándose en los inconvenientes que hemos aprendido y abordado como comité. Contar con más comentarios de los ciudadanos será útil para evaluar completamente esta opción.</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27</a:t>
            </a:fld>
            <a:endParaRPr lang="en-US" altLang="en-US"/>
          </a:p>
        </p:txBody>
      </p:sp>
    </p:spTree>
    <p:extLst>
      <p:ext uri="{BB962C8B-B14F-4D97-AF65-F5344CB8AC3E}">
        <p14:creationId xmlns:p14="http://schemas.microsoft.com/office/powerpoint/2010/main" val="807534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29</a:t>
            </a:fld>
            <a:endParaRPr lang="en-US" altLang="en-US"/>
          </a:p>
        </p:txBody>
      </p:sp>
    </p:spTree>
    <p:extLst>
      <p:ext uri="{BB962C8B-B14F-4D97-AF65-F5344CB8AC3E}">
        <p14:creationId xmlns:p14="http://schemas.microsoft.com/office/powerpoint/2010/main" val="702371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a:solidFill>
                  <a:srgbClr val="000000"/>
                </a:solidFill>
                <a:effectLst/>
                <a:latin typeface="Times"/>
                <a:ea typeface="Times"/>
                <a:cs typeface="Times"/>
              </a:rPr>
              <a:t>Los protocolos de priorización deberían aplicarse a todos los que necesitan el recurso escaso, no solo a aquellos que sufren de las afecciones relacionadas con la pandemia/el desastre/la emergencia en cuestión.</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30</a:t>
            </a:fld>
            <a:endParaRPr lang="en-US" altLang="en-US"/>
          </a:p>
        </p:txBody>
      </p:sp>
    </p:spTree>
    <p:extLst>
      <p:ext uri="{BB962C8B-B14F-4D97-AF65-F5344CB8AC3E}">
        <p14:creationId xmlns:p14="http://schemas.microsoft.com/office/powerpoint/2010/main" val="2346225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32</a:t>
            </a:fld>
            <a:endParaRPr lang="en-US" altLang="en-US"/>
          </a:p>
        </p:txBody>
      </p:sp>
    </p:spTree>
    <p:extLst>
      <p:ext uri="{BB962C8B-B14F-4D97-AF65-F5344CB8AC3E}">
        <p14:creationId xmlns:p14="http://schemas.microsoft.com/office/powerpoint/2010/main" val="512131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833BC3-085A-2745-B2F5-D3E2BAFE8334}" type="slidenum">
              <a:rPr lang="en-US" smtClean="0"/>
              <a:t>4</a:t>
            </a:fld>
            <a:endParaRPr lang="en-US"/>
          </a:p>
        </p:txBody>
      </p:sp>
    </p:spTree>
    <p:extLst>
      <p:ext uri="{BB962C8B-B14F-4D97-AF65-F5344CB8AC3E}">
        <p14:creationId xmlns:p14="http://schemas.microsoft.com/office/powerpoint/2010/main" val="2556304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833BC3-085A-2745-B2F5-D3E2BAFE8334}" type="slidenum">
              <a:rPr lang="en-US" smtClean="0"/>
              <a:t>5</a:t>
            </a:fld>
            <a:endParaRPr lang="en-US"/>
          </a:p>
        </p:txBody>
      </p:sp>
    </p:spTree>
    <p:extLst>
      <p:ext uri="{BB962C8B-B14F-4D97-AF65-F5344CB8AC3E}">
        <p14:creationId xmlns:p14="http://schemas.microsoft.com/office/powerpoint/2010/main" val="3889392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9</a:t>
            </a:fld>
            <a:endParaRPr lang="en-US" altLang="en-US"/>
          </a:p>
        </p:txBody>
      </p:sp>
    </p:spTree>
    <p:extLst>
      <p:ext uri="{BB962C8B-B14F-4D97-AF65-F5344CB8AC3E}">
        <p14:creationId xmlns:p14="http://schemas.microsoft.com/office/powerpoint/2010/main" val="2344066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a:solidFill>
                  <a:srgbClr val="000000"/>
                </a:solidFill>
                <a:effectLst/>
                <a:latin typeface="Times"/>
                <a:ea typeface="Times"/>
                <a:cs typeface="Times"/>
              </a:rPr>
              <a:t>Junio: una vez que los miembros del comité debatieron sobre lo que cada persona necesitaba de los demás en este espacio para participar, así como lo que los miembros desean ofrecer a los demás para apoyar su participación, los miembros del comité definieron sus propias expectativas de la reunión. A lo largo de las reuniones del comité celebradas a partir de entonces, estas expectativas se han ido mejorando y centrando como parte de nuestros debates.</a:t>
            </a:r>
          </a:p>
          <a:p>
            <a:r>
              <a:rPr lang="es-US" sz="1200" b="0" i="0" strike="noStrike" cap="none" spc="0" baseline="0">
                <a:solidFill>
                  <a:srgbClr val="000000"/>
                </a:solidFill>
                <a:effectLst/>
                <a:latin typeface="Times"/>
                <a:ea typeface="Times"/>
                <a:cs typeface="Times"/>
              </a:rPr>
              <a:t>Se revisaron los principios de promover la equidad sanitaria, según lo publicado por la OHA, y los miembros del comité estudiaron e informaron sobre los cambios necesarios.</a:t>
            </a:r>
          </a:p>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11</a:t>
            </a:fld>
            <a:endParaRPr lang="en-US" altLang="en-US"/>
          </a:p>
        </p:txBody>
      </p:sp>
    </p:spTree>
    <p:extLst>
      <p:ext uri="{BB962C8B-B14F-4D97-AF65-F5344CB8AC3E}">
        <p14:creationId xmlns:p14="http://schemas.microsoft.com/office/powerpoint/2010/main" val="2226449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15</a:t>
            </a:fld>
            <a:endParaRPr lang="en-US" altLang="en-US"/>
          </a:p>
        </p:txBody>
      </p:sp>
    </p:spTree>
    <p:extLst>
      <p:ext uri="{BB962C8B-B14F-4D97-AF65-F5344CB8AC3E}">
        <p14:creationId xmlns:p14="http://schemas.microsoft.com/office/powerpoint/2010/main" val="1739245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a:solidFill>
                  <a:srgbClr val="000000"/>
                </a:solidFill>
                <a:effectLst/>
                <a:latin typeface="Times"/>
                <a:ea typeface="Times"/>
                <a:cs typeface="Times"/>
              </a:rPr>
              <a:t>Antes de los pasos de la priorización:</a:t>
            </a:r>
          </a:p>
          <a:p>
            <a:r>
              <a:rPr lang="es-US" sz="1200" b="0" i="0" strike="noStrike" cap="none" spc="0" baseline="0">
                <a:solidFill>
                  <a:srgbClr val="000000"/>
                </a:solidFill>
                <a:effectLst/>
                <a:latin typeface="Times"/>
                <a:ea typeface="Times"/>
                <a:cs typeface="Times"/>
              </a:rPr>
              <a:t>Confirmar que el paciente necesita el recurso (por ejemplo, admisión en la UCI, respirador).</a:t>
            </a:r>
          </a:p>
          <a:p>
            <a:r>
              <a:rPr lang="es-US" sz="1200" b="0" i="0" strike="noStrike" cap="none" spc="0" baseline="0">
                <a:solidFill>
                  <a:srgbClr val="000000"/>
                </a:solidFill>
                <a:effectLst/>
                <a:latin typeface="Times"/>
                <a:ea typeface="Times"/>
                <a:cs typeface="Times"/>
              </a:rPr>
              <a:t>Evaluar las preferencias del paciente: confirmar si las preferencias asistenciales del paciente coinciden con los recursos que se ha determinado que necesita para sobrevivir.</a:t>
            </a:r>
          </a:p>
          <a:p>
            <a:r>
              <a:rPr lang="es-US" sz="1200" b="0" i="0" strike="noStrike" cap="none" spc="0" baseline="0">
                <a:solidFill>
                  <a:srgbClr val="000000"/>
                </a:solidFill>
                <a:effectLst/>
                <a:latin typeface="Times"/>
                <a:ea typeface="Times"/>
                <a:cs typeface="Times"/>
              </a:rPr>
              <a:t>En caso afirmativo, avanzar. </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18</a:t>
            </a:fld>
            <a:endParaRPr lang="en-US" altLang="en-US"/>
          </a:p>
        </p:txBody>
      </p:sp>
    </p:spTree>
    <p:extLst>
      <p:ext uri="{BB962C8B-B14F-4D97-AF65-F5344CB8AC3E}">
        <p14:creationId xmlns:p14="http://schemas.microsoft.com/office/powerpoint/2010/main" val="2120398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21</a:t>
            </a:fld>
            <a:endParaRPr lang="en-US" altLang="en-US"/>
          </a:p>
        </p:txBody>
      </p:sp>
    </p:spTree>
    <p:extLst>
      <p:ext uri="{BB962C8B-B14F-4D97-AF65-F5344CB8AC3E}">
        <p14:creationId xmlns:p14="http://schemas.microsoft.com/office/powerpoint/2010/main" val="2752522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23</a:t>
            </a:fld>
            <a:endParaRPr lang="en-US" altLang="en-US"/>
          </a:p>
        </p:txBody>
      </p:sp>
    </p:spTree>
    <p:extLst>
      <p:ext uri="{BB962C8B-B14F-4D97-AF65-F5344CB8AC3E}">
        <p14:creationId xmlns:p14="http://schemas.microsoft.com/office/powerpoint/2010/main" val="3406636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C7CB580-22AB-4D49-ACA0-0F0B3F554A38}"/>
              </a:ext>
            </a:extLst>
          </p:cNvPr>
          <p:cNvSpPr/>
          <p:nvPr userDrawn="1"/>
        </p:nvSpPr>
        <p:spPr bwMode="auto">
          <a:xfrm>
            <a:off x="296863" y="4530725"/>
            <a:ext cx="11598275" cy="2098675"/>
          </a:xfrm>
          <a:custGeom>
            <a:avLst/>
            <a:gdLst>
              <a:gd name="T0" fmla="*/ 0 w 11599295"/>
              <a:gd name="T1" fmla="*/ 574549 h 2098540"/>
              <a:gd name="T2" fmla="*/ 5911017 w 11599295"/>
              <a:gd name="T3" fmla="*/ 119 h 2098540"/>
              <a:gd name="T4" fmla="*/ 11599295 w 11599295"/>
              <a:gd name="T5" fmla="*/ 574549 h 2098540"/>
              <a:gd name="T6" fmla="*/ 11599295 w 11599295"/>
              <a:gd name="T7" fmla="*/ 2098540 h 2098540"/>
              <a:gd name="T8" fmla="*/ 0 w 11599295"/>
              <a:gd name="T9" fmla="*/ 2098540 h 2098540"/>
              <a:gd name="T10" fmla="*/ 0 w 11599295"/>
              <a:gd name="T11" fmla="*/ 574549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cxnSp>
        <p:nvCxnSpPr>
          <p:cNvPr id="5" name="Straight Connector 12">
            <a:extLst>
              <a:ext uri="{FF2B5EF4-FFF2-40B4-BE49-F238E27FC236}">
                <a16:creationId xmlns:a16="http://schemas.microsoft.com/office/drawing/2014/main" id="{39343720-2DEB-49BB-9D18-F0849675F459}"/>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C6A54CD7-5580-4DA1-AFEE-C6765BFA1FAC}"/>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B8A40435-0BEB-4D39-A24E-DB778EA01A9E}"/>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78405B8-A409-415E-BC66-403316AF287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a:lvl1pPr>
          </a:lstStyle>
          <a:p>
            <a:pPr>
              <a:defRPr/>
            </a:pPr>
            <a:endParaRPr lang="en-US" altLang="en-US"/>
          </a:p>
        </p:txBody>
      </p:sp>
    </p:spTree>
    <p:extLst>
      <p:ext uri="{BB962C8B-B14F-4D97-AF65-F5344CB8AC3E}">
        <p14:creationId xmlns:p14="http://schemas.microsoft.com/office/powerpoint/2010/main" val="350678503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361D296-C0DF-42F2-90DA-15EF3F67EBCC}"/>
              </a:ext>
            </a:extLst>
          </p:cNvPr>
          <p:cNvSpPr>
            <a:spLocks noGrp="1" noChangeArrowheads="1"/>
          </p:cNvSpPr>
          <p:nvPr>
            <p:ph type="sldNum" sz="quarter" idx="11"/>
          </p:nvPr>
        </p:nvSpPr>
        <p:spPr/>
        <p:txBody>
          <a:bodyPr/>
          <a:lstStyle>
            <a:lvl1pPr>
              <a:defRPr/>
            </a:lvl1pPr>
          </a:lstStyle>
          <a:p>
            <a:pPr>
              <a:defRPr/>
            </a:pPr>
            <a:fld id="{5914ED06-8181-47CD-B3B7-F8269048FF65}" type="slidenum">
              <a:rPr lang="en-US" altLang="en-US"/>
              <a:pPr>
                <a:defRPr/>
              </a:pPr>
              <a:t>‹#›</a:t>
            </a:fld>
            <a:endParaRPr lang="en-US" altLang="en-US"/>
          </a:p>
        </p:txBody>
      </p:sp>
      <p:sp>
        <p:nvSpPr>
          <p:cNvPr id="6" name="Rectangle 10">
            <a:extLst>
              <a:ext uri="{FF2B5EF4-FFF2-40B4-BE49-F238E27FC236}">
                <a16:creationId xmlns:a16="http://schemas.microsoft.com/office/drawing/2014/main" id="{246D83D0-F1B2-4565-A5F1-A8B64318DAA0}"/>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410480296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F8D14DE7-6BDC-4751-A16D-EC3A23C627FE}"/>
              </a:ext>
            </a:extLst>
          </p:cNvPr>
          <p:cNvSpPr>
            <a:spLocks noGrp="1" noChangeArrowheads="1"/>
          </p:cNvSpPr>
          <p:nvPr>
            <p:ph type="sldNum" sz="quarter" idx="11"/>
          </p:nvPr>
        </p:nvSpPr>
        <p:spPr/>
        <p:txBody>
          <a:bodyPr/>
          <a:lstStyle>
            <a:lvl1pPr>
              <a:defRPr/>
            </a:lvl1pPr>
          </a:lstStyle>
          <a:p>
            <a:pPr>
              <a:defRPr/>
            </a:pPr>
            <a:fld id="{93D0E6CB-1BD8-4BAF-A43E-F5FDD084C38A}" type="slidenum">
              <a:rPr lang="en-US" altLang="en-US"/>
              <a:pPr>
                <a:defRPr/>
              </a:pPr>
              <a:t>‹#›</a:t>
            </a:fld>
            <a:endParaRPr lang="en-US" altLang="en-US"/>
          </a:p>
        </p:txBody>
      </p:sp>
      <p:sp>
        <p:nvSpPr>
          <p:cNvPr id="6" name="Rectangle 10">
            <a:extLst>
              <a:ext uri="{FF2B5EF4-FFF2-40B4-BE49-F238E27FC236}">
                <a16:creationId xmlns:a16="http://schemas.microsoft.com/office/drawing/2014/main" id="{520DECF2-3E2F-40E4-9280-8DA9E2192D1A}"/>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141610296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F827698-1543-4294-A748-7794F0F38C96}"/>
              </a:ext>
            </a:extLst>
          </p:cNvPr>
          <p:cNvSpPr>
            <a:spLocks noGrp="1" noChangeArrowheads="1"/>
          </p:cNvSpPr>
          <p:nvPr>
            <p:ph type="sldNum" sz="quarter" idx="11"/>
          </p:nvPr>
        </p:nvSpPr>
        <p:spPr/>
        <p:txBody>
          <a:bodyPr/>
          <a:lstStyle>
            <a:lvl1pPr>
              <a:defRPr/>
            </a:lvl1pPr>
          </a:lstStyle>
          <a:p>
            <a:pPr>
              <a:defRPr/>
            </a:pPr>
            <a:fld id="{678D0E47-2870-4D7F-9E5B-E656D1108487}" type="slidenum">
              <a:rPr lang="en-US" altLang="en-US"/>
              <a:pPr>
                <a:defRPr/>
              </a:pPr>
              <a:t>‹#›</a:t>
            </a:fld>
            <a:endParaRPr lang="en-US" altLang="en-US"/>
          </a:p>
        </p:txBody>
      </p:sp>
      <p:sp>
        <p:nvSpPr>
          <p:cNvPr id="6" name="Rectangle 10">
            <a:extLst>
              <a:ext uri="{FF2B5EF4-FFF2-40B4-BE49-F238E27FC236}">
                <a16:creationId xmlns:a16="http://schemas.microsoft.com/office/drawing/2014/main" id="{E772C956-D6E5-4EBE-90BA-BBE49F3BA4B5}"/>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403653903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5" name="Rectangle 8">
            <a:extLst>
              <a:ext uri="{FF2B5EF4-FFF2-40B4-BE49-F238E27FC236}">
                <a16:creationId xmlns:a16="http://schemas.microsoft.com/office/drawing/2014/main" id="{D9F24322-30D5-43AE-B3AF-CB865366255F}"/>
              </a:ext>
            </a:extLst>
          </p:cNvPr>
          <p:cNvSpPr>
            <a:spLocks noGrp="1" noChangeArrowheads="1"/>
          </p:cNvSpPr>
          <p:nvPr>
            <p:ph type="sldNum" sz="quarter" idx="11"/>
          </p:nvPr>
        </p:nvSpPr>
        <p:spPr/>
        <p:txBody>
          <a:bodyPr/>
          <a:lstStyle>
            <a:lvl1pPr>
              <a:defRPr/>
            </a:lvl1pPr>
          </a:lstStyle>
          <a:p>
            <a:pPr>
              <a:defRPr/>
            </a:pPr>
            <a:fld id="{DB2CD222-6AD2-4E92-97F8-569B95AFE93E}" type="slidenum">
              <a:rPr lang="en-US" altLang="en-US"/>
              <a:pPr>
                <a:defRPr/>
              </a:pPr>
              <a:t>‹#›</a:t>
            </a:fld>
            <a:endParaRPr lang="en-US" altLang="en-US"/>
          </a:p>
        </p:txBody>
      </p:sp>
      <p:sp>
        <p:nvSpPr>
          <p:cNvPr id="6" name="Rectangle 10">
            <a:extLst>
              <a:ext uri="{FF2B5EF4-FFF2-40B4-BE49-F238E27FC236}">
                <a16:creationId xmlns:a16="http://schemas.microsoft.com/office/drawing/2014/main" id="{0ED9858E-D575-497D-8FEE-A46FE23BF7D7}"/>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341998254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id="{7011CA48-D86C-450F-83EA-799D94562961}"/>
              </a:ext>
            </a:extLst>
          </p:cNvPr>
          <p:cNvSpPr>
            <a:spLocks noGrp="1" noChangeArrowheads="1"/>
          </p:cNvSpPr>
          <p:nvPr>
            <p:ph type="sldNum" sz="quarter" idx="11"/>
          </p:nvPr>
        </p:nvSpPr>
        <p:spPr/>
        <p:txBody>
          <a:bodyPr/>
          <a:lstStyle>
            <a:lvl1pPr>
              <a:defRPr/>
            </a:lvl1pPr>
          </a:lstStyle>
          <a:p>
            <a:pPr>
              <a:defRPr/>
            </a:pPr>
            <a:fld id="{66BF0931-17E3-422E-9460-9C41BB3665FD}" type="slidenum">
              <a:rPr lang="en-US" altLang="en-US"/>
              <a:pPr>
                <a:defRPr/>
              </a:pPr>
              <a:t>‹#›</a:t>
            </a:fld>
            <a:endParaRPr lang="en-US" altLang="en-US"/>
          </a:p>
        </p:txBody>
      </p:sp>
      <p:sp>
        <p:nvSpPr>
          <p:cNvPr id="7" name="Rectangle 10">
            <a:extLst>
              <a:ext uri="{FF2B5EF4-FFF2-40B4-BE49-F238E27FC236}">
                <a16:creationId xmlns:a16="http://schemas.microsoft.com/office/drawing/2014/main" id="{8AAD690D-DB33-4E62-A642-DC12C5AE964F}"/>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109230454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a:extLst>
              <a:ext uri="{FF2B5EF4-FFF2-40B4-BE49-F238E27FC236}">
                <a16:creationId xmlns:a16="http://schemas.microsoft.com/office/drawing/2014/main" id="{0710BF89-224C-4DD6-AEC2-A12EB6E9A268}"/>
              </a:ext>
            </a:extLst>
          </p:cNvPr>
          <p:cNvSpPr>
            <a:spLocks noGrp="1" noChangeArrowheads="1"/>
          </p:cNvSpPr>
          <p:nvPr>
            <p:ph type="sldNum" sz="quarter" idx="11"/>
          </p:nvPr>
        </p:nvSpPr>
        <p:spPr/>
        <p:txBody>
          <a:bodyPr/>
          <a:lstStyle>
            <a:lvl1pPr>
              <a:defRPr/>
            </a:lvl1pPr>
          </a:lstStyle>
          <a:p>
            <a:pPr>
              <a:defRPr/>
            </a:pPr>
            <a:fld id="{11A11E2D-1921-40FD-8943-70229D7FC9E7}" type="slidenum">
              <a:rPr lang="en-US" altLang="en-US"/>
              <a:pPr>
                <a:defRPr/>
              </a:pPr>
              <a:t>‹#›</a:t>
            </a:fld>
            <a:endParaRPr lang="en-US" altLang="en-US"/>
          </a:p>
        </p:txBody>
      </p:sp>
      <p:sp>
        <p:nvSpPr>
          <p:cNvPr id="9" name="Rectangle 10">
            <a:extLst>
              <a:ext uri="{FF2B5EF4-FFF2-40B4-BE49-F238E27FC236}">
                <a16:creationId xmlns:a16="http://schemas.microsoft.com/office/drawing/2014/main" id="{7E195A45-0B7A-4AB8-B25D-53B23C387E99}"/>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649611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a:extLst>
              <a:ext uri="{FF2B5EF4-FFF2-40B4-BE49-F238E27FC236}">
                <a16:creationId xmlns:a16="http://schemas.microsoft.com/office/drawing/2014/main" id="{2DB41996-6602-4E41-BE84-8E41EABCCCD3}"/>
              </a:ext>
            </a:extLst>
          </p:cNvPr>
          <p:cNvSpPr>
            <a:spLocks noGrp="1" noChangeArrowheads="1"/>
          </p:cNvSpPr>
          <p:nvPr>
            <p:ph type="sldNum" sz="quarter" idx="11"/>
          </p:nvPr>
        </p:nvSpPr>
        <p:spPr/>
        <p:txBody>
          <a:bodyPr/>
          <a:lstStyle>
            <a:lvl1pPr>
              <a:defRPr/>
            </a:lvl1pPr>
          </a:lstStyle>
          <a:p>
            <a:pPr>
              <a:defRPr/>
            </a:pPr>
            <a:fld id="{EC523F9B-5CFA-46C7-89DD-C53CF11BEEA6}" type="slidenum">
              <a:rPr lang="en-US" altLang="en-US"/>
              <a:pPr>
                <a:defRPr/>
              </a:pPr>
              <a:t>‹#›</a:t>
            </a:fld>
            <a:endParaRPr lang="en-US" altLang="en-US"/>
          </a:p>
        </p:txBody>
      </p:sp>
      <p:sp>
        <p:nvSpPr>
          <p:cNvPr id="5" name="Rectangle 10">
            <a:extLst>
              <a:ext uri="{FF2B5EF4-FFF2-40B4-BE49-F238E27FC236}">
                <a16:creationId xmlns:a16="http://schemas.microsoft.com/office/drawing/2014/main" id="{FD353992-ED8F-4D9B-A6C7-F832A9F0F60D}"/>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323031295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4687ABA-6236-4E13-AF02-0F79C820C7DE}"/>
              </a:ext>
            </a:extLst>
          </p:cNvPr>
          <p:cNvSpPr>
            <a:spLocks noGrp="1" noChangeArrowheads="1"/>
          </p:cNvSpPr>
          <p:nvPr>
            <p:ph type="sldNum" sz="quarter" idx="11"/>
          </p:nvPr>
        </p:nvSpPr>
        <p:spPr/>
        <p:txBody>
          <a:bodyPr/>
          <a:lstStyle>
            <a:lvl1pPr>
              <a:defRPr/>
            </a:lvl1pPr>
          </a:lstStyle>
          <a:p>
            <a:pPr>
              <a:defRPr/>
            </a:pPr>
            <a:fld id="{137EC908-0AD5-4A0E-8D51-C307C1E88F67}" type="slidenum">
              <a:rPr lang="en-US" altLang="en-US"/>
              <a:pPr>
                <a:defRPr/>
              </a:pPr>
              <a:t>‹#›</a:t>
            </a:fld>
            <a:endParaRPr lang="en-US" altLang="en-US"/>
          </a:p>
        </p:txBody>
      </p:sp>
      <p:sp>
        <p:nvSpPr>
          <p:cNvPr id="4" name="Rectangle 10">
            <a:extLst>
              <a:ext uri="{FF2B5EF4-FFF2-40B4-BE49-F238E27FC236}">
                <a16:creationId xmlns:a16="http://schemas.microsoft.com/office/drawing/2014/main" id="{92D874B6-ECA2-48BF-A08D-172AE3467C53}"/>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215994905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315803AC-286E-47AE-957B-66385EFE509C}"/>
              </a:ext>
            </a:extLst>
          </p:cNvPr>
          <p:cNvSpPr>
            <a:spLocks noGrp="1" noChangeArrowheads="1"/>
          </p:cNvSpPr>
          <p:nvPr>
            <p:ph type="sldNum" sz="quarter" idx="11"/>
          </p:nvPr>
        </p:nvSpPr>
        <p:spPr/>
        <p:txBody>
          <a:bodyPr/>
          <a:lstStyle>
            <a:lvl1pPr>
              <a:defRPr/>
            </a:lvl1pPr>
          </a:lstStyle>
          <a:p>
            <a:pPr>
              <a:defRPr/>
            </a:pPr>
            <a:fld id="{0909C9F3-4B9D-4134-91F2-3C6198D9FF9F}" type="slidenum">
              <a:rPr lang="en-US" altLang="en-US"/>
              <a:pPr>
                <a:defRPr/>
              </a:pPr>
              <a:t>‹#›</a:t>
            </a:fld>
            <a:endParaRPr lang="en-US" altLang="en-US"/>
          </a:p>
        </p:txBody>
      </p:sp>
      <p:sp>
        <p:nvSpPr>
          <p:cNvPr id="7" name="Rectangle 10">
            <a:extLst>
              <a:ext uri="{FF2B5EF4-FFF2-40B4-BE49-F238E27FC236}">
                <a16:creationId xmlns:a16="http://schemas.microsoft.com/office/drawing/2014/main" id="{BDB71609-C755-4E3E-90EF-91249EEDED05}"/>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420859549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29DE3E7E-9C9C-40B4-B866-4545454C9218}"/>
              </a:ext>
            </a:extLst>
          </p:cNvPr>
          <p:cNvSpPr>
            <a:spLocks noGrp="1" noChangeArrowheads="1"/>
          </p:cNvSpPr>
          <p:nvPr>
            <p:ph type="sldNum" sz="quarter" idx="11"/>
          </p:nvPr>
        </p:nvSpPr>
        <p:spPr/>
        <p:txBody>
          <a:bodyPr/>
          <a:lstStyle>
            <a:lvl1pPr>
              <a:defRPr/>
            </a:lvl1pPr>
          </a:lstStyle>
          <a:p>
            <a:pPr>
              <a:defRPr/>
            </a:pPr>
            <a:fld id="{625F696A-A249-4D7D-A10E-7067A81B9BEE}" type="slidenum">
              <a:rPr lang="en-US" altLang="en-US"/>
              <a:pPr>
                <a:defRPr/>
              </a:pPr>
              <a:t>‹#›</a:t>
            </a:fld>
            <a:endParaRPr lang="en-US" altLang="en-US"/>
          </a:p>
        </p:txBody>
      </p:sp>
      <p:sp>
        <p:nvSpPr>
          <p:cNvPr id="7" name="Rectangle 10">
            <a:extLst>
              <a:ext uri="{FF2B5EF4-FFF2-40B4-BE49-F238E27FC236}">
                <a16:creationId xmlns:a16="http://schemas.microsoft.com/office/drawing/2014/main" id="{C2C2412F-AEC9-4062-BB4A-553FA1D6E816}"/>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58429571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1BB1D-E4FB-4FF8-A525-DC77E1B08B8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C5A8E6-155F-4EE0-90A1-378A2CE8B19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09615687-6697-4E29-B74D-07C7AB177589}"/>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endParaRPr lang="en-US" altLang="en-US"/>
          </a:p>
        </p:txBody>
      </p:sp>
      <p:sp>
        <p:nvSpPr>
          <p:cNvPr id="5128" name="Rectangle 8">
            <a:extLst>
              <a:ext uri="{FF2B5EF4-FFF2-40B4-BE49-F238E27FC236}">
                <a16:creationId xmlns:a16="http://schemas.microsoft.com/office/drawing/2014/main" id="{4B76B75F-0387-4638-9DA2-024E76E50388}"/>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D8634634-DC44-4CE6-8EAE-408D4512592A}" type="slidenum">
              <a:rPr lang="en-US" altLang="en-US"/>
              <a:pPr>
                <a:defRPr/>
              </a:pPr>
              <a:t>‹#›</a:t>
            </a:fld>
            <a:endParaRPr lang="en-US" altLang="en-US"/>
          </a:p>
        </p:txBody>
      </p:sp>
      <p:sp>
        <p:nvSpPr>
          <p:cNvPr id="5130" name="Rectangle 10">
            <a:extLst>
              <a:ext uri="{FF2B5EF4-FFF2-40B4-BE49-F238E27FC236}">
                <a16:creationId xmlns:a16="http://schemas.microsoft.com/office/drawing/2014/main" id="{FDABEE30-4BE2-440D-8FE3-40CF6050E9F7}"/>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1031" name="Picture 8" descr="Logo&#10;&#10;Description automatically generated">
            <a:extLst>
              <a:ext uri="{FF2B5EF4-FFF2-40B4-BE49-F238E27FC236}">
                <a16:creationId xmlns:a16="http://schemas.microsoft.com/office/drawing/2014/main" id="{BA058BE4-8035-43A8-9701-B4A410FDBA76}"/>
              </a:ext>
            </a:extLst>
          </p:cNvPr>
          <p:cNvPicPr>
            <a:picLocks noChangeAspect="1" noChangeArrowheads="1"/>
          </p:cNvPicPr>
          <p:nvPr userDrawn="1"/>
        </p:nvPicPr>
        <p:blipFill>
          <a:blip r:embed="rId13" cstate="hqprint">
            <a:extLst>
              <a:ext uri="{28A0092B-C50C-407E-A947-70E740481C1C}">
                <a14:useLocalDpi xmlns:a14="http://schemas.microsoft.com/office/drawing/2010/main" val="0"/>
              </a:ext>
            </a:extLst>
          </a:blip>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8C1959F6-BA14-4416-AC3B-D7FCE858BBF0}"/>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968A0EC6-F6F2-4DBA-9895-A093B7476DF7}"/>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oregon.gov/oha/Pages/ORAAC-Resources-Materials.aspx"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p:txBody>
          <a:bodyPr/>
          <a:lstStyle/>
          <a:p>
            <a:r>
              <a:rPr lang="es-US" sz="4000" b="1" i="0" strike="noStrike" cap="none" spc="0" baseline="0">
                <a:solidFill>
                  <a:srgbClr val="005595"/>
                </a:solidFill>
                <a:effectLst/>
                <a:latin typeface="Arial"/>
                <a:ea typeface="Arial"/>
                <a:cs typeface="Arial"/>
              </a:rPr>
              <a:t>Comité Asesor de Asignación de Recursos de Oregon (ORAAC)</a:t>
            </a:r>
            <a:endParaRPr lang="en-US" sz="4000"/>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p:txBody>
          <a:bodyPr>
            <a:normAutofit/>
          </a:bodyPr>
          <a:lstStyle/>
          <a:p>
            <a:r>
              <a:rPr lang="es-US" sz="3200" b="0" i="0" strike="noStrike" cap="none" spc="0" baseline="0">
                <a:solidFill>
                  <a:srgbClr val="005595"/>
                </a:solidFill>
                <a:effectLst/>
                <a:latin typeface="Arial"/>
                <a:ea typeface="Arial"/>
                <a:cs typeface="Arial"/>
              </a:rPr>
              <a:t>Reunión del Comité Asesor</a:t>
            </a:r>
          </a:p>
          <a:p>
            <a:r>
              <a:rPr lang="es-US" sz="3200" b="0" i="0" strike="noStrike" cap="none" spc="0" baseline="0">
                <a:solidFill>
                  <a:srgbClr val="005595"/>
                </a:solidFill>
                <a:effectLst/>
                <a:latin typeface="Arial"/>
                <a:ea typeface="Arial"/>
                <a:cs typeface="Arial"/>
              </a:rPr>
              <a:t>15 de junio de 2023</a:t>
            </a:r>
            <a:endParaRPr lang="en-US" sz="3200"/>
          </a:p>
        </p:txBody>
      </p:sp>
    </p:spTree>
    <p:extLst>
      <p:ext uri="{BB962C8B-B14F-4D97-AF65-F5344CB8AC3E}">
        <p14:creationId xmlns:p14="http://schemas.microsoft.com/office/powerpoint/2010/main" val="237782749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A12D5-4051-4C1B-8905-7D5377CB96D2}"/>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De enero a marzo de 2023</a:t>
            </a:r>
          </a:p>
        </p:txBody>
      </p:sp>
      <p:sp>
        <p:nvSpPr>
          <p:cNvPr id="3" name="Content Placeholder 2">
            <a:extLst>
              <a:ext uri="{FF2B5EF4-FFF2-40B4-BE49-F238E27FC236}">
                <a16:creationId xmlns:a16="http://schemas.microsoft.com/office/drawing/2014/main" id="{13AB59CB-0D20-4D16-B6AA-D790C412196F}"/>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Subcomité de enfoques de priorización: explorar las opciones de priorización, incluida la justificación y los inconvenientes de cada una.</a:t>
            </a:r>
          </a:p>
          <a:p>
            <a:pPr lvl="1"/>
            <a:r>
              <a:rPr lang="es-US" sz="2400" b="0" i="0" strike="noStrike" cap="none" spc="0" baseline="0">
                <a:solidFill>
                  <a:srgbClr val="005595"/>
                </a:solidFill>
                <a:effectLst/>
                <a:latin typeface="Arial"/>
                <a:ea typeface="Arial"/>
                <a:cs typeface="Arial"/>
              </a:rPr>
              <a:t>Experiencia y</a:t>
            </a:r>
            <a:r>
              <a:rPr lang="es-US" sz="2400" b="0" i="0" strike="noStrike" cap="none" spc="0" baseline="0">
                <a:solidFill>
                  <a:srgbClr val="FF0000"/>
                </a:solidFill>
                <a:effectLst/>
                <a:latin typeface="Arial"/>
                <a:ea typeface="Arial"/>
                <a:cs typeface="Arial"/>
              </a:rPr>
              <a:t> </a:t>
            </a:r>
            <a:r>
              <a:rPr lang="es-US" sz="2400" b="0" i="0" strike="noStrike" cap="none" spc="0" baseline="0">
                <a:solidFill>
                  <a:srgbClr val="005595"/>
                </a:solidFill>
                <a:effectLst/>
                <a:latin typeface="Arial"/>
                <a:ea typeface="Arial"/>
                <a:cs typeface="Arial"/>
              </a:rPr>
              <a:t>asesoramiento de Harald Schmidt, PhD, MA, y de Ruqaiijah Yearby, JD, MPH.</a:t>
            </a:r>
          </a:p>
          <a:p>
            <a:pPr lvl="1"/>
            <a:endParaRPr lang="en-US" sz="1200"/>
          </a:p>
          <a:p>
            <a:r>
              <a:rPr lang="es-US" sz="3200" b="0" i="0" strike="noStrike" cap="none" spc="0" baseline="0">
                <a:solidFill>
                  <a:srgbClr val="005595"/>
                </a:solidFill>
                <a:effectLst/>
                <a:latin typeface="Arial"/>
                <a:ea typeface="Arial"/>
                <a:cs typeface="Arial"/>
              </a:rPr>
              <a:t>Reuniones completas del ORAAC: </a:t>
            </a:r>
          </a:p>
          <a:p>
            <a:pPr lvl="1"/>
            <a:r>
              <a:rPr lang="es-US" sz="2400" b="0" i="0" strike="noStrike" cap="none" spc="0" baseline="0">
                <a:solidFill>
                  <a:srgbClr val="005595"/>
                </a:solidFill>
                <a:effectLst/>
                <a:latin typeface="Arial"/>
                <a:ea typeface="Arial"/>
                <a:cs typeface="Arial"/>
              </a:rPr>
              <a:t>Presentación y debate sobre los equipos de priorización y la recopilación de datos; desarrollar un borrador de recomendaciones del ORAAC</a:t>
            </a:r>
          </a:p>
          <a:p>
            <a:pPr lvl="1"/>
            <a:r>
              <a:rPr lang="es-US" sz="2400" b="0" i="0" strike="noStrike" cap="none" spc="0" baseline="0">
                <a:solidFill>
                  <a:srgbClr val="005595"/>
                </a:solidFill>
                <a:effectLst/>
                <a:latin typeface="Arial"/>
                <a:ea typeface="Arial"/>
                <a:cs typeface="Arial"/>
              </a:rPr>
              <a:t>Revisión del proceso del subcomité de enfoques de priorización y trabajo realizado hasta la fecha.</a:t>
            </a:r>
          </a:p>
        </p:txBody>
      </p:sp>
      <p:sp>
        <p:nvSpPr>
          <p:cNvPr id="4" name="Slide Number Placeholder 3">
            <a:extLst>
              <a:ext uri="{FF2B5EF4-FFF2-40B4-BE49-F238E27FC236}">
                <a16:creationId xmlns:a16="http://schemas.microsoft.com/office/drawing/2014/main" id="{648637DD-697E-4BCF-B370-EB082DDD3084}"/>
              </a:ext>
            </a:extLst>
          </p:cNvPr>
          <p:cNvSpPr>
            <a:spLocks noGrp="1"/>
          </p:cNvSpPr>
          <p:nvPr>
            <p:ph type="sldNum" sz="quarter" idx="11"/>
          </p:nvPr>
        </p:nvSpPr>
        <p:spPr/>
        <p:txBody>
          <a:bodyPr/>
          <a:lstStyle/>
          <a:p>
            <a:pPr>
              <a:defRPr/>
            </a:pPr>
            <a:fld id="{678D0E47-2870-4D7F-9E5B-E656D1108487}" type="slidenum">
              <a:rPr lang="en-US" altLang="en-US" smtClean="0"/>
              <a:pPr>
                <a:defRPr/>
              </a:pPr>
              <a:t>10</a:t>
            </a:fld>
            <a:endParaRPr lang="en-US" altLang="en-US"/>
          </a:p>
        </p:txBody>
      </p:sp>
    </p:spTree>
    <p:extLst>
      <p:ext uri="{BB962C8B-B14F-4D97-AF65-F5344CB8AC3E}">
        <p14:creationId xmlns:p14="http://schemas.microsoft.com/office/powerpoint/2010/main" val="243139807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87786-3055-4915-B801-1328F22749EE}"/>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De abril a mayo de 2023</a:t>
            </a:r>
          </a:p>
        </p:txBody>
      </p:sp>
      <p:sp>
        <p:nvSpPr>
          <p:cNvPr id="3" name="Content Placeholder 2">
            <a:extLst>
              <a:ext uri="{FF2B5EF4-FFF2-40B4-BE49-F238E27FC236}">
                <a16:creationId xmlns:a16="http://schemas.microsoft.com/office/drawing/2014/main" id="{3DD73B6D-DED0-49EE-9E9B-845EB301595B}"/>
              </a:ext>
            </a:extLst>
          </p:cNvPr>
          <p:cNvSpPr>
            <a:spLocks noGrp="1"/>
          </p:cNvSpPr>
          <p:nvPr>
            <p:ph idx="1"/>
          </p:nvPr>
        </p:nvSpPr>
        <p:spPr/>
        <p:txBody>
          <a:bodyPr/>
          <a:lstStyle/>
          <a:p>
            <a:r>
              <a:rPr lang="es-US" sz="3200" b="0" i="0" strike="noStrike" cap="none" spc="0" baseline="0" dirty="0">
                <a:solidFill>
                  <a:srgbClr val="005595"/>
                </a:solidFill>
                <a:effectLst/>
                <a:latin typeface="Arial"/>
                <a:ea typeface="Arial"/>
                <a:cs typeface="Arial"/>
              </a:rPr>
              <a:t>Revisión de todas las opciones de priorización debatidas por el subcomité de enfoques de priorización.</a:t>
            </a:r>
          </a:p>
          <a:p>
            <a:pPr lvl="1"/>
            <a:r>
              <a:rPr lang="es-US" sz="2400" b="0" i="0" strike="noStrike" cap="none" spc="0" baseline="0" dirty="0">
                <a:solidFill>
                  <a:srgbClr val="005595"/>
                </a:solidFill>
                <a:effectLst/>
                <a:latin typeface="Arial"/>
                <a:ea typeface="Arial"/>
                <a:cs typeface="Arial"/>
              </a:rPr>
              <a:t>Revisar e identificar los posibles beneficios y daños.</a:t>
            </a:r>
          </a:p>
          <a:p>
            <a:pPr lvl="1"/>
            <a:r>
              <a:rPr lang="es-US" sz="2400" b="0" i="0" strike="noStrike" cap="none" spc="0" baseline="0" dirty="0">
                <a:solidFill>
                  <a:srgbClr val="005595"/>
                </a:solidFill>
                <a:effectLst/>
                <a:latin typeface="Arial"/>
                <a:ea typeface="Arial"/>
                <a:cs typeface="Arial"/>
              </a:rPr>
              <a:t>Pedirles a todos los miembros del comité que den su opinión sobre el objetivo de la priorización y </a:t>
            </a:r>
            <a:r>
              <a:rPr lang="es-US" sz="2400" b="0" i="0" strike="noStrike" cap="none" spc="0" baseline="0" dirty="0" err="1">
                <a:solidFill>
                  <a:srgbClr val="005595"/>
                </a:solidFill>
                <a:effectLst/>
                <a:latin typeface="Arial"/>
                <a:ea typeface="Arial"/>
                <a:cs typeface="Arial"/>
              </a:rPr>
              <a:t>suscompromisos</a:t>
            </a:r>
            <a:r>
              <a:rPr lang="es-US" sz="2400" b="0" i="0" strike="noStrike" cap="none" spc="0" baseline="0" dirty="0">
                <a:solidFill>
                  <a:srgbClr val="005595"/>
                </a:solidFill>
                <a:effectLst/>
                <a:latin typeface="Arial"/>
                <a:ea typeface="Arial"/>
                <a:cs typeface="Arial"/>
              </a:rPr>
              <a:t> con la esperanza y la innovación.</a:t>
            </a:r>
          </a:p>
          <a:p>
            <a:pPr lvl="1"/>
            <a:endParaRPr lang="en-US" sz="1200" dirty="0"/>
          </a:p>
          <a:p>
            <a:r>
              <a:rPr lang="es-US" sz="3200" b="0" i="0" strike="noStrike" cap="none" spc="0" baseline="0" dirty="0">
                <a:solidFill>
                  <a:srgbClr val="005595"/>
                </a:solidFill>
                <a:effectLst/>
                <a:latin typeface="Arial"/>
                <a:ea typeface="Arial"/>
                <a:cs typeface="Arial"/>
              </a:rPr>
              <a:t>Revisión del borrador de recomendaciones del comité sobre el equipo de priorización y la recopilación de datos.</a:t>
            </a:r>
          </a:p>
          <a:p>
            <a:endParaRPr lang="en-US" dirty="0"/>
          </a:p>
          <a:p>
            <a:endParaRPr lang="en-US" dirty="0"/>
          </a:p>
        </p:txBody>
      </p:sp>
      <p:sp>
        <p:nvSpPr>
          <p:cNvPr id="4" name="Slide Number Placeholder 3">
            <a:extLst>
              <a:ext uri="{FF2B5EF4-FFF2-40B4-BE49-F238E27FC236}">
                <a16:creationId xmlns:a16="http://schemas.microsoft.com/office/drawing/2014/main" id="{637FFA6B-2A58-42BE-88D9-60A41763EFE2}"/>
              </a:ext>
            </a:extLst>
          </p:cNvPr>
          <p:cNvSpPr>
            <a:spLocks noGrp="1"/>
          </p:cNvSpPr>
          <p:nvPr>
            <p:ph type="sldNum" sz="quarter" idx="11"/>
          </p:nvPr>
        </p:nvSpPr>
        <p:spPr/>
        <p:txBody>
          <a:bodyPr/>
          <a:lstStyle/>
          <a:p>
            <a:pPr>
              <a:defRPr/>
            </a:pPr>
            <a:fld id="{678D0E47-2870-4D7F-9E5B-E656D1108487}" type="slidenum">
              <a:rPr lang="en-US" altLang="en-US" smtClean="0"/>
              <a:pPr>
                <a:defRPr/>
              </a:pPr>
              <a:t>11</a:t>
            </a:fld>
            <a:endParaRPr lang="en-US" altLang="en-US"/>
          </a:p>
        </p:txBody>
      </p:sp>
    </p:spTree>
    <p:extLst>
      <p:ext uri="{BB962C8B-B14F-4D97-AF65-F5344CB8AC3E}">
        <p14:creationId xmlns:p14="http://schemas.microsoft.com/office/powerpoint/2010/main" val="19408755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DDAAE-DDB3-4146-847B-53BEEF2B0B21}"/>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Pregunta de reflexión</a:t>
            </a:r>
          </a:p>
        </p:txBody>
      </p:sp>
      <p:sp>
        <p:nvSpPr>
          <p:cNvPr id="4" name="Content Placeholder 3">
            <a:extLst>
              <a:ext uri="{FF2B5EF4-FFF2-40B4-BE49-F238E27FC236}">
                <a16:creationId xmlns:a16="http://schemas.microsoft.com/office/drawing/2014/main" id="{F9D7BCD9-A9CB-404C-BB6B-66929612E924}"/>
              </a:ext>
            </a:extLst>
          </p:cNvPr>
          <p:cNvSpPr>
            <a:spLocks noGrp="1"/>
          </p:cNvSpPr>
          <p:nvPr>
            <p:ph idx="1"/>
          </p:nvPr>
        </p:nvSpPr>
        <p:spPr/>
        <p:txBody>
          <a:bodyPr/>
          <a:lstStyle/>
          <a:p>
            <a:pPr marL="0" indent="0">
              <a:buNone/>
            </a:pPr>
            <a:r>
              <a:rPr lang="es-US" sz="3200" b="0" i="0" strike="noStrike" cap="none" spc="0" baseline="0">
                <a:solidFill>
                  <a:srgbClr val="005595"/>
                </a:solidFill>
                <a:effectLst/>
                <a:latin typeface="Arial"/>
                <a:ea typeface="Arial"/>
                <a:cs typeface="Arial"/>
              </a:rPr>
              <a:t>¿Qué es algo nuevo que ha aprendido en el comité de alguien que ha tenido una experiencia o una perspectiva diferente a la suya?</a:t>
            </a:r>
          </a:p>
        </p:txBody>
      </p:sp>
      <p:sp>
        <p:nvSpPr>
          <p:cNvPr id="2" name="Slide Number Placeholder 1">
            <a:extLst>
              <a:ext uri="{FF2B5EF4-FFF2-40B4-BE49-F238E27FC236}">
                <a16:creationId xmlns:a16="http://schemas.microsoft.com/office/drawing/2014/main" id="{E83E4F89-E7E6-40E9-A10B-C3ED65E54BC5}"/>
              </a:ext>
            </a:extLst>
          </p:cNvPr>
          <p:cNvSpPr>
            <a:spLocks noGrp="1"/>
          </p:cNvSpPr>
          <p:nvPr>
            <p:ph type="sldNum" sz="quarter" idx="11"/>
          </p:nvPr>
        </p:nvSpPr>
        <p:spPr/>
        <p:txBody>
          <a:bodyPr/>
          <a:lstStyle/>
          <a:p>
            <a:pPr>
              <a:defRPr/>
            </a:pPr>
            <a:fld id="{137EC908-0AD5-4A0E-8D51-C307C1E88F67}" type="slidenum">
              <a:rPr lang="en-US" altLang="en-US" smtClean="0"/>
              <a:pPr>
                <a:defRPr/>
              </a:pPr>
              <a:t>12</a:t>
            </a:fld>
            <a:endParaRPr lang="en-US" altLang="en-US"/>
          </a:p>
        </p:txBody>
      </p:sp>
    </p:spTree>
    <p:extLst>
      <p:ext uri="{BB962C8B-B14F-4D97-AF65-F5344CB8AC3E}">
        <p14:creationId xmlns:p14="http://schemas.microsoft.com/office/powerpoint/2010/main" val="73864749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20AA0-A489-4B5D-8574-D4786EB6CC4C}"/>
              </a:ext>
            </a:extLst>
          </p:cNvPr>
          <p:cNvSpPr>
            <a:spLocks noGrp="1"/>
          </p:cNvSpPr>
          <p:nvPr>
            <p:ph type="title"/>
          </p:nvPr>
        </p:nvSpPr>
        <p:spPr>
          <a:xfrm>
            <a:off x="609600" y="228600"/>
            <a:ext cx="10972800" cy="1143000"/>
          </a:xfrm>
        </p:spPr>
        <p:txBody>
          <a:bodyPr/>
          <a:lstStyle/>
          <a:p>
            <a:r>
              <a:rPr lang="es-US" sz="4400" b="1" i="0" strike="noStrike" cap="none" spc="0" baseline="0">
                <a:solidFill>
                  <a:srgbClr val="005595"/>
                </a:solidFill>
                <a:effectLst/>
                <a:latin typeface="Arial"/>
                <a:ea typeface="Arial"/>
                <a:cs typeface="Arial"/>
              </a:rPr>
              <a:t>Trabajo final del ORAAC, junio de 2023</a:t>
            </a:r>
          </a:p>
        </p:txBody>
      </p:sp>
      <p:sp>
        <p:nvSpPr>
          <p:cNvPr id="3" name="Content Placeholder 2">
            <a:extLst>
              <a:ext uri="{FF2B5EF4-FFF2-40B4-BE49-F238E27FC236}">
                <a16:creationId xmlns:a16="http://schemas.microsoft.com/office/drawing/2014/main" id="{FDD6A709-ED2A-45EC-8F71-C05AB756A0ED}"/>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Hoy: concluir el proceso de deliberación para comenzar la redacción de las recomendaciones finales.</a:t>
            </a:r>
          </a:p>
          <a:p>
            <a:pPr lvl="1"/>
            <a:r>
              <a:rPr lang="es-US" sz="2400" b="0" i="0" strike="noStrike" cap="none" spc="0" baseline="0">
                <a:solidFill>
                  <a:srgbClr val="005595"/>
                </a:solidFill>
                <a:effectLst/>
                <a:latin typeface="Arial"/>
                <a:ea typeface="Arial"/>
                <a:cs typeface="Arial"/>
              </a:rPr>
              <a:t>Comprender las inquietudes, las preguntas y las sugerencias de los miembros del público durante la conclusión del proceso de deliberación por parte del comité.</a:t>
            </a:r>
          </a:p>
          <a:p>
            <a:pPr lvl="1"/>
            <a:r>
              <a:rPr lang="es-US" sz="2400" b="0" i="0" strike="noStrike" cap="none" spc="0" baseline="0">
                <a:solidFill>
                  <a:srgbClr val="005595"/>
                </a:solidFill>
                <a:effectLst/>
                <a:latin typeface="Arial"/>
                <a:ea typeface="Arial"/>
                <a:cs typeface="Arial"/>
              </a:rPr>
              <a:t>Completar la introducción de las opciones de priorización proporcionando ejemplos de enfoques de criterios múltiples.</a:t>
            </a:r>
          </a:p>
          <a:p>
            <a:pPr lvl="1"/>
            <a:endParaRPr lang="en-US" sz="1000"/>
          </a:p>
          <a:p>
            <a:r>
              <a:rPr lang="es-US" sz="3200" b="0" i="0" strike="noStrike" cap="none" spc="0" baseline="0">
                <a:solidFill>
                  <a:srgbClr val="005595"/>
                </a:solidFill>
                <a:effectLst/>
                <a:latin typeface="Arial"/>
                <a:ea typeface="Arial"/>
                <a:cs typeface="Arial"/>
              </a:rPr>
              <a:t>29 de junio: revisión del borrador final de las recomendaciones y las opiniones del ORAAC.</a:t>
            </a:r>
          </a:p>
        </p:txBody>
      </p:sp>
      <p:sp>
        <p:nvSpPr>
          <p:cNvPr id="4" name="Slide Number Placeholder 3">
            <a:extLst>
              <a:ext uri="{FF2B5EF4-FFF2-40B4-BE49-F238E27FC236}">
                <a16:creationId xmlns:a16="http://schemas.microsoft.com/office/drawing/2014/main" id="{0C451BE3-47DA-4E9B-A3C9-5468CA51A95C}"/>
              </a:ext>
            </a:extLst>
          </p:cNvPr>
          <p:cNvSpPr>
            <a:spLocks noGrp="1"/>
          </p:cNvSpPr>
          <p:nvPr>
            <p:ph type="sldNum" sz="quarter" idx="11"/>
          </p:nvPr>
        </p:nvSpPr>
        <p:spPr/>
        <p:txBody>
          <a:bodyPr/>
          <a:lstStyle/>
          <a:p>
            <a:pPr>
              <a:defRPr/>
            </a:pPr>
            <a:fld id="{678D0E47-2870-4D7F-9E5B-E656D1108487}" type="slidenum">
              <a:rPr lang="en-US" altLang="en-US" smtClean="0"/>
              <a:pPr>
                <a:defRPr/>
              </a:pPr>
              <a:t>13</a:t>
            </a:fld>
            <a:endParaRPr lang="en-US" altLang="en-US"/>
          </a:p>
        </p:txBody>
      </p:sp>
    </p:spTree>
    <p:extLst>
      <p:ext uri="{BB962C8B-B14F-4D97-AF65-F5344CB8AC3E}">
        <p14:creationId xmlns:p14="http://schemas.microsoft.com/office/powerpoint/2010/main" val="644624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A637D-9584-4533-BE22-05AA24BE9DD9}"/>
              </a:ext>
            </a:extLst>
          </p:cNvPr>
          <p:cNvSpPr>
            <a:spLocks noGrp="1"/>
          </p:cNvSpPr>
          <p:nvPr>
            <p:ph type="title"/>
          </p:nvPr>
        </p:nvSpPr>
        <p:spPr/>
        <p:txBody>
          <a:bodyPr/>
          <a:lstStyle/>
          <a:p>
            <a:r>
              <a:rPr lang="es-US" sz="6000" b="1" i="0" strike="noStrike" cap="none" spc="0" baseline="0">
                <a:solidFill>
                  <a:srgbClr val="005595"/>
                </a:solidFill>
                <a:effectLst/>
                <a:latin typeface="Arial"/>
                <a:ea typeface="Arial"/>
                <a:cs typeface="Arial"/>
              </a:rPr>
              <a:t>Receso</a:t>
            </a:r>
          </a:p>
        </p:txBody>
      </p:sp>
      <p:sp>
        <p:nvSpPr>
          <p:cNvPr id="4" name="Slide Number Placeholder 3">
            <a:extLst>
              <a:ext uri="{FF2B5EF4-FFF2-40B4-BE49-F238E27FC236}">
                <a16:creationId xmlns:a16="http://schemas.microsoft.com/office/drawing/2014/main" id="{4EF8430F-03D5-4ECB-8C03-D1B05828F671}"/>
              </a:ext>
            </a:extLst>
          </p:cNvPr>
          <p:cNvSpPr>
            <a:spLocks noGrp="1"/>
          </p:cNvSpPr>
          <p:nvPr>
            <p:ph type="sldNum" sz="quarter" idx="11"/>
          </p:nvPr>
        </p:nvSpPr>
        <p:spPr/>
        <p:txBody>
          <a:bodyPr/>
          <a:lstStyle/>
          <a:p>
            <a:pPr>
              <a:defRPr/>
            </a:pPr>
            <a:fld id="{DB2CD222-6AD2-4E92-97F8-569B95AFE93E}" type="slidenum">
              <a:rPr lang="en-US" altLang="en-US" smtClean="0"/>
              <a:pPr>
                <a:defRPr/>
              </a:pPr>
              <a:t>14</a:t>
            </a:fld>
            <a:endParaRPr lang="en-US" altLang="en-US"/>
          </a:p>
        </p:txBody>
      </p:sp>
    </p:spTree>
    <p:extLst>
      <p:ext uri="{BB962C8B-B14F-4D97-AF65-F5344CB8AC3E}">
        <p14:creationId xmlns:p14="http://schemas.microsoft.com/office/powerpoint/2010/main" val="278015177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84D6-F171-4A6C-9D36-D32986F92429}"/>
              </a:ext>
            </a:extLst>
          </p:cNvPr>
          <p:cNvSpPr>
            <a:spLocks noGrp="1"/>
          </p:cNvSpPr>
          <p:nvPr>
            <p:ph type="title"/>
          </p:nvPr>
        </p:nvSpPr>
        <p:spPr/>
        <p:txBody>
          <a:bodyPr/>
          <a:lstStyle/>
          <a:p>
            <a:r>
              <a:rPr lang="es-US" sz="6000" b="1" i="0" strike="noStrike" cap="none" spc="0" baseline="0">
                <a:solidFill>
                  <a:srgbClr val="005595"/>
                </a:solidFill>
                <a:effectLst/>
                <a:latin typeface="Arial"/>
                <a:ea typeface="Arial"/>
                <a:cs typeface="Arial"/>
              </a:rPr>
              <a:t>Enfoques de criterios múltiples</a:t>
            </a:r>
            <a:endParaRPr lang="en-US"/>
          </a:p>
        </p:txBody>
      </p:sp>
      <p:sp>
        <p:nvSpPr>
          <p:cNvPr id="4" name="Slide Number Placeholder 3">
            <a:extLst>
              <a:ext uri="{FF2B5EF4-FFF2-40B4-BE49-F238E27FC236}">
                <a16:creationId xmlns:a16="http://schemas.microsoft.com/office/drawing/2014/main" id="{A09587CD-3359-438E-A626-AC092685E3B4}"/>
              </a:ext>
            </a:extLst>
          </p:cNvPr>
          <p:cNvSpPr>
            <a:spLocks noGrp="1"/>
          </p:cNvSpPr>
          <p:nvPr>
            <p:ph type="sldNum" sz="quarter" idx="11"/>
          </p:nvPr>
        </p:nvSpPr>
        <p:spPr/>
        <p:txBody>
          <a:bodyPr/>
          <a:lstStyle/>
          <a:p>
            <a:pPr>
              <a:defRPr/>
            </a:pPr>
            <a:fld id="{DB2CD222-6AD2-4E92-97F8-569B95AFE93E}" type="slidenum">
              <a:rPr lang="en-US" altLang="en-US" smtClean="0"/>
              <a:pPr>
                <a:defRPr/>
              </a:pPr>
              <a:t>15</a:t>
            </a:fld>
            <a:endParaRPr lang="en-US" altLang="en-US"/>
          </a:p>
        </p:txBody>
      </p:sp>
    </p:spTree>
    <p:extLst>
      <p:ext uri="{BB962C8B-B14F-4D97-AF65-F5344CB8AC3E}">
        <p14:creationId xmlns:p14="http://schemas.microsoft.com/office/powerpoint/2010/main" val="15964309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40B4E-A4DB-40E7-A914-654D5C00F4D0}"/>
              </a:ext>
            </a:extLst>
          </p:cNvPr>
          <p:cNvSpPr>
            <a:spLocks noGrp="1"/>
          </p:cNvSpPr>
          <p:nvPr>
            <p:ph type="title"/>
          </p:nvPr>
        </p:nvSpPr>
        <p:spPr/>
        <p:txBody>
          <a:bodyPr/>
          <a:lstStyle/>
          <a:p>
            <a:r>
              <a:rPr lang="es-US" sz="6000" b="1" i="0" strike="noStrike" cap="none" spc="0" baseline="0">
                <a:solidFill>
                  <a:srgbClr val="005595"/>
                </a:solidFill>
                <a:effectLst/>
                <a:latin typeface="Arial"/>
                <a:ea typeface="Arial"/>
                <a:cs typeface="Arial"/>
              </a:rPr>
              <a:t>Ejemplos de pasos para cualquier enfoque de priorización de la atención en caso de crisis:</a:t>
            </a:r>
          </a:p>
        </p:txBody>
      </p:sp>
      <p:sp>
        <p:nvSpPr>
          <p:cNvPr id="4" name="Slide Number Placeholder 3">
            <a:extLst>
              <a:ext uri="{FF2B5EF4-FFF2-40B4-BE49-F238E27FC236}">
                <a16:creationId xmlns:a16="http://schemas.microsoft.com/office/drawing/2014/main" id="{183F462C-89AD-4D7D-869A-93A994C97F6F}"/>
              </a:ext>
            </a:extLst>
          </p:cNvPr>
          <p:cNvSpPr>
            <a:spLocks noGrp="1"/>
          </p:cNvSpPr>
          <p:nvPr>
            <p:ph type="sldNum" sz="quarter" idx="11"/>
          </p:nvPr>
        </p:nvSpPr>
        <p:spPr/>
        <p:txBody>
          <a:bodyPr/>
          <a:lstStyle/>
          <a:p>
            <a:pPr>
              <a:defRPr/>
            </a:pPr>
            <a:fld id="{DB2CD222-6AD2-4E92-97F8-569B95AFE93E}" type="slidenum">
              <a:rPr lang="en-US" altLang="en-US" smtClean="0"/>
              <a:pPr>
                <a:defRPr/>
              </a:pPr>
              <a:t>16</a:t>
            </a:fld>
            <a:endParaRPr lang="en-US" altLang="en-US"/>
          </a:p>
        </p:txBody>
      </p:sp>
    </p:spTree>
    <p:extLst>
      <p:ext uri="{BB962C8B-B14F-4D97-AF65-F5344CB8AC3E}">
        <p14:creationId xmlns:p14="http://schemas.microsoft.com/office/powerpoint/2010/main" val="375702303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502E5-2DBB-428E-890A-FAEF82E1C48E}"/>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Pasos previos a la priorización</a:t>
            </a:r>
          </a:p>
        </p:txBody>
      </p:sp>
      <p:sp>
        <p:nvSpPr>
          <p:cNvPr id="3" name="Content Placeholder 2">
            <a:extLst>
              <a:ext uri="{FF2B5EF4-FFF2-40B4-BE49-F238E27FC236}">
                <a16:creationId xmlns:a16="http://schemas.microsoft.com/office/drawing/2014/main" id="{3932C6B5-87D3-4034-B5CF-5798C8FB10EE}"/>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Confirmar que el paciente necesita el recurso identificado (por ejemplo, cumple los criterios de admisión a la unidad de cuidados intensivos).</a:t>
            </a:r>
          </a:p>
          <a:p>
            <a:r>
              <a:rPr lang="es-US" sz="3200" b="0" i="0" strike="noStrike" cap="none" spc="0" baseline="0">
                <a:solidFill>
                  <a:srgbClr val="005595"/>
                </a:solidFill>
                <a:effectLst/>
                <a:latin typeface="Arial"/>
                <a:ea typeface="Arial"/>
                <a:cs typeface="Arial"/>
              </a:rPr>
              <a:t>Confirmar las preferencias del paciente con respecto a la atención.</a:t>
            </a:r>
          </a:p>
          <a:p>
            <a:r>
              <a:rPr lang="es-US" sz="3200" b="0" i="0" strike="noStrike" cap="none" spc="0" baseline="0">
                <a:solidFill>
                  <a:srgbClr val="005595"/>
                </a:solidFill>
                <a:effectLst/>
                <a:latin typeface="Arial"/>
                <a:ea typeface="Arial"/>
                <a:cs typeface="Arial"/>
              </a:rPr>
              <a:t>Determinar si existen recursos adecuados para brindar atención a todos los pacientes.</a:t>
            </a:r>
          </a:p>
          <a:p>
            <a:pPr lvl="1"/>
            <a:r>
              <a:rPr lang="es-US" sz="2800" b="0" i="0" strike="noStrike" cap="none" spc="0" baseline="0">
                <a:solidFill>
                  <a:srgbClr val="005595"/>
                </a:solidFill>
                <a:effectLst/>
                <a:latin typeface="Arial"/>
                <a:ea typeface="Arial"/>
                <a:cs typeface="Arial"/>
              </a:rPr>
              <a:t>De no ser así, pasar a la priorización de la atención en caso de crisis.</a:t>
            </a:r>
          </a:p>
          <a:p>
            <a:endParaRPr lang="en-US"/>
          </a:p>
        </p:txBody>
      </p:sp>
      <p:sp>
        <p:nvSpPr>
          <p:cNvPr id="4" name="Slide Number Placeholder 3">
            <a:extLst>
              <a:ext uri="{FF2B5EF4-FFF2-40B4-BE49-F238E27FC236}">
                <a16:creationId xmlns:a16="http://schemas.microsoft.com/office/drawing/2014/main" id="{5D612E6D-AE28-437A-9A5B-8FB151A30710}"/>
              </a:ext>
            </a:extLst>
          </p:cNvPr>
          <p:cNvSpPr>
            <a:spLocks noGrp="1"/>
          </p:cNvSpPr>
          <p:nvPr>
            <p:ph type="sldNum" sz="quarter" idx="11"/>
          </p:nvPr>
        </p:nvSpPr>
        <p:spPr/>
        <p:txBody>
          <a:bodyPr/>
          <a:lstStyle/>
          <a:p>
            <a:pPr>
              <a:defRPr/>
            </a:pPr>
            <a:fld id="{678D0E47-2870-4D7F-9E5B-E656D1108487}" type="slidenum">
              <a:rPr lang="en-US" altLang="en-US" smtClean="0"/>
              <a:pPr>
                <a:defRPr/>
              </a:pPr>
              <a:t>17</a:t>
            </a:fld>
            <a:endParaRPr lang="en-US" altLang="en-US"/>
          </a:p>
        </p:txBody>
      </p:sp>
    </p:spTree>
    <p:extLst>
      <p:ext uri="{BB962C8B-B14F-4D97-AF65-F5344CB8AC3E}">
        <p14:creationId xmlns:p14="http://schemas.microsoft.com/office/powerpoint/2010/main" val="263584064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E48F2-ABA9-49DA-890C-B628A5361DC2}"/>
              </a:ext>
            </a:extLst>
          </p:cNvPr>
          <p:cNvSpPr>
            <a:spLocks noGrp="1"/>
          </p:cNvSpPr>
          <p:nvPr>
            <p:ph type="title"/>
          </p:nvPr>
        </p:nvSpPr>
        <p:spPr/>
        <p:txBody>
          <a:bodyPr>
            <a:normAutofit fontScale="90000"/>
          </a:bodyPr>
          <a:lstStyle/>
          <a:p>
            <a:br>
              <a:rPr sz="4000"/>
            </a:br>
            <a:r>
              <a:rPr lang="es-US" sz="4000" b="1" i="0" strike="noStrike" cap="none" spc="0" baseline="0">
                <a:solidFill>
                  <a:srgbClr val="005595"/>
                </a:solidFill>
                <a:effectLst/>
                <a:latin typeface="Arial"/>
                <a:ea typeface="Arial"/>
                <a:cs typeface="Arial"/>
              </a:rPr>
              <a:t>Pasos generales de la priorización de la atención en caso de crisis</a:t>
            </a:r>
          </a:p>
        </p:txBody>
      </p:sp>
      <p:graphicFrame>
        <p:nvGraphicFramePr>
          <p:cNvPr id="5" name="Content Placeholder 4">
            <a:extLst>
              <a:ext uri="{FF2B5EF4-FFF2-40B4-BE49-F238E27FC236}">
                <a16:creationId xmlns:a16="http://schemas.microsoft.com/office/drawing/2014/main" id="{2CB498DB-C02D-4C99-96A2-1977429D25DF}"/>
              </a:ext>
            </a:extLst>
          </p:cNvPr>
          <p:cNvGraphicFramePr>
            <a:graphicFrameLocks noGrp="1"/>
          </p:cNvGraphicFramePr>
          <p:nvPr>
            <p:ph idx="1"/>
            <p:extLst>
              <p:ext uri="{D42A27DB-BD31-4B8C-83A1-F6EECF244321}">
                <p14:modId xmlns:p14="http://schemas.microsoft.com/office/powerpoint/2010/main" val="3029226901"/>
              </p:ext>
            </p:extLst>
          </p:nvPr>
        </p:nvGraphicFramePr>
        <p:xfrm>
          <a:off x="838200" y="3190688"/>
          <a:ext cx="10515600" cy="2543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E34304D0-F5BB-44D1-83A3-4FF0D1A724AA}"/>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t>18</a:t>
            </a:fld>
            <a:endParaRPr lang="en-US"/>
          </a:p>
        </p:txBody>
      </p:sp>
      <p:sp>
        <p:nvSpPr>
          <p:cNvPr id="6" name="TextBox 5">
            <a:extLst>
              <a:ext uri="{FF2B5EF4-FFF2-40B4-BE49-F238E27FC236}">
                <a16:creationId xmlns:a16="http://schemas.microsoft.com/office/drawing/2014/main" id="{9BDA5DDD-F5F4-4B02-AACD-6710996CEAAD}"/>
              </a:ext>
            </a:extLst>
          </p:cNvPr>
          <p:cNvSpPr txBox="1"/>
          <p:nvPr/>
        </p:nvSpPr>
        <p:spPr>
          <a:xfrm>
            <a:off x="723900" y="1755765"/>
            <a:ext cx="10744200" cy="1371600"/>
          </a:xfrm>
          <a:prstGeom prst="rect">
            <a:avLst/>
          </a:prstGeom>
          <a:noFill/>
        </p:spPr>
        <p:txBody>
          <a:bodyPr wrap="square" rtlCol="0">
            <a:spAutoFit/>
          </a:bodyPr>
          <a:lstStyle/>
          <a:p>
            <a:r>
              <a:rPr lang="es-US" sz="2800" b="0" i="0" strike="noStrike" cap="none" spc="0" baseline="0">
                <a:solidFill>
                  <a:srgbClr val="005595"/>
                </a:solidFill>
                <a:effectLst/>
                <a:latin typeface="Calibri"/>
                <a:ea typeface="Calibri"/>
                <a:cs typeface="Calibri"/>
              </a:rPr>
              <a:t>Si no hay recursos suficientes para todas las personas que necesitan y desean el recurso escaso, siga los cuatro pasos siguientes de priorización de la atención en casos de crisis:</a:t>
            </a:r>
          </a:p>
        </p:txBody>
      </p:sp>
    </p:spTree>
    <p:extLst>
      <p:ext uri="{BB962C8B-B14F-4D97-AF65-F5344CB8AC3E}">
        <p14:creationId xmlns:p14="http://schemas.microsoft.com/office/powerpoint/2010/main" val="405246488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8A4D1-B468-4909-9680-9490544E052F}"/>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Priorización: Paso 1</a:t>
            </a:r>
          </a:p>
        </p:txBody>
      </p:sp>
      <p:sp>
        <p:nvSpPr>
          <p:cNvPr id="3" name="Content Placeholder 2">
            <a:extLst>
              <a:ext uri="{FF2B5EF4-FFF2-40B4-BE49-F238E27FC236}">
                <a16:creationId xmlns:a16="http://schemas.microsoft.com/office/drawing/2014/main" id="{EC33C3BA-01B0-49FC-B71F-EFC2BE57F4C9}"/>
              </a:ext>
            </a:extLst>
          </p:cNvPr>
          <p:cNvSpPr>
            <a:spLocks noGrp="1"/>
          </p:cNvSpPr>
          <p:nvPr>
            <p:ph idx="1"/>
          </p:nvPr>
        </p:nvSpPr>
        <p:spPr>
          <a:xfrm>
            <a:off x="838200" y="1825625"/>
            <a:ext cx="10515600" cy="4515214"/>
          </a:xfrm>
        </p:spPr>
        <p:txBody>
          <a:bodyPr>
            <a:normAutofit/>
          </a:bodyPr>
          <a:lstStyle/>
          <a:p>
            <a:r>
              <a:rPr lang="es-US" sz="3200" b="1" i="0" strike="noStrike" cap="none" spc="0" baseline="0">
                <a:solidFill>
                  <a:srgbClr val="005595"/>
                </a:solidFill>
                <a:effectLst/>
                <a:latin typeface="Arial"/>
                <a:ea typeface="Arial"/>
                <a:cs typeface="Arial"/>
              </a:rPr>
              <a:t>Evaluar a los pacientes según los criterios de priorización establecidos.</a:t>
            </a:r>
          </a:p>
          <a:p>
            <a:pPr lvl="1"/>
            <a:r>
              <a:rPr lang="es-US" sz="2800" b="0" i="0" strike="noStrike" cap="none" spc="0" baseline="0">
                <a:solidFill>
                  <a:srgbClr val="005595"/>
                </a:solidFill>
                <a:effectLst/>
                <a:latin typeface="Arial"/>
                <a:ea typeface="Arial"/>
                <a:cs typeface="Arial"/>
              </a:rPr>
              <a:t>Por ejemplo, evaluar la probabilidad de supervivencia al alta hospitalaria (“supervivencia”) en función de lo siguiente:</a:t>
            </a:r>
          </a:p>
          <a:p>
            <a:pPr lvl="2"/>
            <a:r>
              <a:rPr lang="es-US" sz="2400" b="0" i="0" strike="noStrike" cap="none" spc="0" baseline="0">
                <a:solidFill>
                  <a:srgbClr val="005595"/>
                </a:solidFill>
                <a:effectLst/>
                <a:latin typeface="Arial"/>
                <a:ea typeface="Arial"/>
                <a:cs typeface="Arial"/>
              </a:rPr>
              <a:t>Evaluación del pronóstico por parte del equipo de priorización (clínico).</a:t>
            </a:r>
          </a:p>
          <a:p>
            <a:pPr lvl="2"/>
            <a:r>
              <a:rPr lang="es-US" sz="2400" b="0" i="0" strike="noStrike" cap="none" spc="0" baseline="0">
                <a:solidFill>
                  <a:srgbClr val="005595"/>
                </a:solidFill>
                <a:effectLst/>
                <a:latin typeface="Arial"/>
                <a:ea typeface="Arial"/>
                <a:cs typeface="Arial"/>
              </a:rPr>
              <a:t>SOFA, mSOFA; u.</a:t>
            </a:r>
          </a:p>
          <a:p>
            <a:pPr lvl="2"/>
            <a:r>
              <a:rPr lang="es-US" sz="2400" b="0" i="0" strike="noStrike" cap="none" spc="0" baseline="0">
                <a:solidFill>
                  <a:srgbClr val="005595"/>
                </a:solidFill>
                <a:effectLst/>
                <a:latin typeface="Arial"/>
                <a:ea typeface="Arial"/>
                <a:cs typeface="Arial"/>
              </a:rPr>
              <a:t>Otra herramienta de pronóstico de supervivencia. </a:t>
            </a:r>
          </a:p>
        </p:txBody>
      </p:sp>
      <p:sp>
        <p:nvSpPr>
          <p:cNvPr id="4" name="Slide Number Placeholder 3">
            <a:extLst>
              <a:ext uri="{FF2B5EF4-FFF2-40B4-BE49-F238E27FC236}">
                <a16:creationId xmlns:a16="http://schemas.microsoft.com/office/drawing/2014/main" id="{3A531CFC-66EB-4ECD-9BD3-CCFC49B56CC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t>19</a:t>
            </a:fld>
            <a:endParaRPr lang="en-US"/>
          </a:p>
        </p:txBody>
      </p:sp>
    </p:spTree>
    <p:extLst>
      <p:ext uri="{BB962C8B-B14F-4D97-AF65-F5344CB8AC3E}">
        <p14:creationId xmlns:p14="http://schemas.microsoft.com/office/powerpoint/2010/main" val="194648069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CF1A-6CA1-40CE-813B-6699929724A8}"/>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Miembros del ORAAC</a:t>
            </a:r>
          </a:p>
        </p:txBody>
      </p:sp>
      <p:sp>
        <p:nvSpPr>
          <p:cNvPr id="3" name="Content Placeholder 2">
            <a:extLst>
              <a:ext uri="{FF2B5EF4-FFF2-40B4-BE49-F238E27FC236}">
                <a16:creationId xmlns:a16="http://schemas.microsoft.com/office/drawing/2014/main" id="{A27F1646-13E9-450F-8E02-616103953B9D}"/>
              </a:ext>
            </a:extLst>
          </p:cNvPr>
          <p:cNvSpPr>
            <a:spLocks noGrp="1"/>
          </p:cNvSpPr>
          <p:nvPr>
            <p:ph idx="1"/>
          </p:nvPr>
        </p:nvSpPr>
        <p:spPr>
          <a:xfrm>
            <a:off x="254123" y="1294135"/>
            <a:ext cx="8623177" cy="4114800"/>
          </a:xfrm>
        </p:spPr>
        <p:txBody>
          <a:bodyPr/>
          <a:lstStyle/>
          <a:p>
            <a:r>
              <a:rPr lang="es-US" sz="2800" b="0" i="0" strike="noStrike" cap="none" spc="0" baseline="0" dirty="0">
                <a:solidFill>
                  <a:srgbClr val="005595"/>
                </a:solidFill>
                <a:effectLst/>
                <a:latin typeface="Arial"/>
                <a:ea typeface="Arial"/>
                <a:cs typeface="Arial"/>
              </a:rPr>
              <a:t>Asegúrese de que aparezca su nombre completo en Zoom.</a:t>
            </a:r>
          </a:p>
          <a:p>
            <a:pPr lvl="1"/>
            <a:r>
              <a:rPr lang="es-US" sz="2400" b="0" i="0" strike="noStrike" cap="none" spc="0" baseline="0" dirty="0">
                <a:solidFill>
                  <a:srgbClr val="005595"/>
                </a:solidFill>
                <a:effectLst/>
                <a:latin typeface="Arial"/>
                <a:ea typeface="Arial"/>
                <a:cs typeface="Arial"/>
              </a:rPr>
              <a:t>Haga clic en “Participantes”.</a:t>
            </a:r>
          </a:p>
          <a:p>
            <a:pPr lvl="1"/>
            <a:r>
              <a:rPr lang="es-US" sz="2400" b="0" i="0" strike="noStrike" cap="none" spc="0" baseline="0" dirty="0">
                <a:solidFill>
                  <a:srgbClr val="005595"/>
                </a:solidFill>
                <a:effectLst/>
                <a:latin typeface="Arial"/>
                <a:ea typeface="Arial"/>
                <a:cs typeface="Arial"/>
              </a:rPr>
              <a:t>Pase el cursor por encima de su nombre.</a:t>
            </a:r>
          </a:p>
          <a:p>
            <a:pPr lvl="1"/>
            <a:r>
              <a:rPr lang="es-US" sz="2400" b="0" i="0" strike="noStrike" cap="none" spc="0" baseline="0" dirty="0">
                <a:solidFill>
                  <a:srgbClr val="005595"/>
                </a:solidFill>
                <a:effectLst/>
                <a:latin typeface="Arial"/>
                <a:ea typeface="Arial"/>
                <a:cs typeface="Arial"/>
              </a:rPr>
              <a:t>Haga clic en el botón “Más” (tres puntos).</a:t>
            </a:r>
          </a:p>
          <a:p>
            <a:pPr lvl="1"/>
            <a:r>
              <a:rPr lang="es-US" sz="2400" b="0" i="0" strike="noStrike" cap="none" spc="0" baseline="0" dirty="0">
                <a:solidFill>
                  <a:srgbClr val="005595"/>
                </a:solidFill>
                <a:effectLst/>
                <a:latin typeface="Arial"/>
                <a:ea typeface="Arial"/>
                <a:cs typeface="Arial"/>
              </a:rPr>
              <a:t>Haga clic en “Cambiar nombre”. </a:t>
            </a:r>
          </a:p>
          <a:p>
            <a:pPr lvl="1"/>
            <a:r>
              <a:rPr lang="es-US" sz="2400" b="0" i="0" strike="noStrike" cap="none" spc="0" baseline="0" dirty="0">
                <a:solidFill>
                  <a:srgbClr val="005595"/>
                </a:solidFill>
                <a:effectLst/>
                <a:latin typeface="Arial"/>
                <a:ea typeface="Arial"/>
                <a:cs typeface="Arial"/>
              </a:rPr>
              <a:t>Introduzca su nombre en el cuadro emergente.</a:t>
            </a:r>
          </a:p>
          <a:p>
            <a:pPr lvl="1"/>
            <a:r>
              <a:rPr lang="es-US" sz="2400" b="0" i="0" strike="noStrike" cap="none" spc="0" baseline="0" dirty="0">
                <a:solidFill>
                  <a:srgbClr val="005595"/>
                </a:solidFill>
                <a:effectLst/>
                <a:latin typeface="Arial"/>
                <a:ea typeface="Arial"/>
                <a:cs typeface="Arial"/>
              </a:rPr>
              <a:t>Haga clic en “Cambiar”.</a:t>
            </a:r>
          </a:p>
          <a:p>
            <a:r>
              <a:rPr lang="es-US" sz="2800" b="0" i="0" strike="noStrike" cap="none" spc="0" baseline="0" dirty="0">
                <a:solidFill>
                  <a:srgbClr val="005595"/>
                </a:solidFill>
                <a:effectLst/>
                <a:latin typeface="Arial"/>
                <a:ea typeface="Arial"/>
                <a:cs typeface="Arial"/>
              </a:rPr>
              <a:t>Se le invitará a participar como panelista.</a:t>
            </a:r>
          </a:p>
          <a:p>
            <a:pPr lvl="1"/>
            <a:r>
              <a:rPr lang="es-US" sz="2400" b="0" i="0" strike="noStrike" cap="none" spc="0" baseline="0" dirty="0">
                <a:solidFill>
                  <a:srgbClr val="005595"/>
                </a:solidFill>
                <a:effectLst/>
                <a:latin typeface="Arial"/>
                <a:ea typeface="Arial"/>
                <a:cs typeface="Arial"/>
              </a:rPr>
              <a:t>Acepte la invitación cuando aparezca.</a:t>
            </a:r>
          </a:p>
          <a:p>
            <a:endParaRPr lang="en-US" sz="2800" dirty="0"/>
          </a:p>
        </p:txBody>
      </p:sp>
      <p:sp>
        <p:nvSpPr>
          <p:cNvPr id="4" name="Slide Number Placeholder 3">
            <a:extLst>
              <a:ext uri="{FF2B5EF4-FFF2-40B4-BE49-F238E27FC236}">
                <a16:creationId xmlns:a16="http://schemas.microsoft.com/office/drawing/2014/main" id="{24755E1F-BF27-41DE-BE33-D8FD692720FF}"/>
              </a:ext>
            </a:extLst>
          </p:cNvPr>
          <p:cNvSpPr>
            <a:spLocks noGrp="1"/>
          </p:cNvSpPr>
          <p:nvPr>
            <p:ph type="sldNum" sz="quarter" idx="11"/>
          </p:nvPr>
        </p:nvSpPr>
        <p:spPr/>
        <p:txBody>
          <a:bodyPr/>
          <a:lstStyle/>
          <a:p>
            <a:pPr>
              <a:defRPr/>
            </a:pPr>
            <a:fld id="{678D0E47-2870-4D7F-9E5B-E656D1108487}" type="slidenum">
              <a:rPr lang="en-US" altLang="en-US" smtClean="0"/>
              <a:pPr>
                <a:defRPr/>
              </a:pPr>
              <a:t>2</a:t>
            </a:fld>
            <a:endParaRPr lang="en-US" altLang="en-US"/>
          </a:p>
        </p:txBody>
      </p:sp>
      <p:pic>
        <p:nvPicPr>
          <p:cNvPr id="6" name="Picture 5">
            <a:extLst>
              <a:ext uri="{FF2B5EF4-FFF2-40B4-BE49-F238E27FC236}">
                <a16:creationId xmlns:a16="http://schemas.microsoft.com/office/drawing/2014/main" id="{786D644C-07DF-4CE1-9B4C-579109622006}"/>
              </a:ext>
            </a:extLst>
          </p:cNvPr>
          <p:cNvPicPr>
            <a:picLocks noChangeAspect="1"/>
          </p:cNvPicPr>
          <p:nvPr/>
        </p:nvPicPr>
        <p:blipFill>
          <a:blip r:embed="rId2">
            <a:extLst>
              <a:ext uri="{28A0092B-C50C-407E-A947-70E740481C1C}">
                <a14:useLocalDpi xmlns:a14="http://schemas.microsoft.com/office/drawing/2010/main" val="0"/>
              </a:ext>
            </a:extLst>
          </a:blip>
          <a:srcRect l="7053" t="12026" r="2627" b="9213"/>
          <a:stretch>
            <a:fillRect/>
          </a:stretch>
        </p:blipFill>
        <p:spPr>
          <a:xfrm>
            <a:off x="7389266" y="1813511"/>
            <a:ext cx="4728668" cy="2157274"/>
          </a:xfrm>
          <a:prstGeom prst="rect">
            <a:avLst/>
          </a:prstGeom>
        </p:spPr>
      </p:pic>
      <p:cxnSp>
        <p:nvCxnSpPr>
          <p:cNvPr id="8" name="Straight Connector 7">
            <a:extLst>
              <a:ext uri="{FF2B5EF4-FFF2-40B4-BE49-F238E27FC236}">
                <a16:creationId xmlns:a16="http://schemas.microsoft.com/office/drawing/2014/main" id="{018637C4-9BB5-4F2E-85A8-7D562DFFFCB7}"/>
              </a:ext>
            </a:extLst>
          </p:cNvPr>
          <p:cNvCxnSpPr/>
          <p:nvPr/>
        </p:nvCxnSpPr>
        <p:spPr bwMode="auto">
          <a:xfrm>
            <a:off x="8001000" y="3810000"/>
            <a:ext cx="1752600" cy="0"/>
          </a:xfrm>
          <a:prstGeom prst="line">
            <a:avLst/>
          </a:prstGeom>
          <a:solidFill>
            <a:schemeClr val="accent1"/>
          </a:solidFill>
          <a:ln w="28575"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TextBox 4">
            <a:extLst>
              <a:ext uri="{FF2B5EF4-FFF2-40B4-BE49-F238E27FC236}">
                <a16:creationId xmlns:a16="http://schemas.microsoft.com/office/drawing/2014/main" id="{02C0B656-4B99-4316-818B-445BB0B10B07}"/>
              </a:ext>
            </a:extLst>
          </p:cNvPr>
          <p:cNvSpPr txBox="1"/>
          <p:nvPr/>
        </p:nvSpPr>
        <p:spPr>
          <a:xfrm>
            <a:off x="8449621" y="2315215"/>
            <a:ext cx="1546167" cy="243840"/>
          </a:xfrm>
          <a:prstGeom prst="rect">
            <a:avLst/>
          </a:prstGeom>
          <a:solidFill>
            <a:schemeClr val="bg1"/>
          </a:solidFill>
          <a:ln>
            <a:solidFill>
              <a:schemeClr val="bg1"/>
            </a:solidFill>
          </a:ln>
        </p:spPr>
        <p:txBody>
          <a:bodyPr wrap="square" rtlCol="0">
            <a:spAutoFit/>
          </a:bodyPr>
          <a:lstStyle/>
          <a:p>
            <a:r>
              <a:rPr lang="es-US" sz="1000" b="1" i="0" strike="noStrike" cap="none" spc="0" baseline="0" dirty="0">
                <a:solidFill>
                  <a:srgbClr val="000000"/>
                </a:solidFill>
                <a:effectLst/>
                <a:latin typeface="Arial"/>
                <a:ea typeface="Arial"/>
                <a:cs typeface="Arial"/>
              </a:rPr>
              <a:t>Participantes (1)</a:t>
            </a:r>
          </a:p>
        </p:txBody>
      </p:sp>
      <p:sp>
        <p:nvSpPr>
          <p:cNvPr id="9" name="TextBox 8">
            <a:extLst>
              <a:ext uri="{FF2B5EF4-FFF2-40B4-BE49-F238E27FC236}">
                <a16:creationId xmlns:a16="http://schemas.microsoft.com/office/drawing/2014/main" id="{9A462241-CD32-4DF0-974F-7C6BCEBD95D8}"/>
              </a:ext>
            </a:extLst>
          </p:cNvPr>
          <p:cNvSpPr txBox="1"/>
          <p:nvPr/>
        </p:nvSpPr>
        <p:spPr>
          <a:xfrm>
            <a:off x="8005573" y="2749365"/>
            <a:ext cx="2052827" cy="365760"/>
          </a:xfrm>
          <a:prstGeom prst="rect">
            <a:avLst/>
          </a:prstGeom>
          <a:solidFill>
            <a:schemeClr val="bg1"/>
          </a:solidFill>
          <a:ln>
            <a:solidFill>
              <a:schemeClr val="bg1"/>
            </a:solidFill>
          </a:ln>
        </p:spPr>
        <p:txBody>
          <a:bodyPr wrap="square" rtlCol="0">
            <a:spAutoFit/>
          </a:bodyPr>
          <a:lstStyle/>
          <a:p>
            <a:r>
              <a:rPr lang="es-US" sz="900" b="0" i="0" strike="noStrike" cap="none" spc="0" baseline="0" dirty="0">
                <a:solidFill>
                  <a:srgbClr val="000000"/>
                </a:solidFill>
                <a:effectLst/>
                <a:latin typeface="Arial"/>
                <a:ea typeface="Arial"/>
                <a:cs typeface="Arial"/>
              </a:rPr>
              <a:t>Ben </a:t>
            </a:r>
            <a:r>
              <a:rPr lang="es-US" sz="900" b="0" i="0" strike="noStrike" cap="none" spc="0" baseline="0" dirty="0" err="1">
                <a:solidFill>
                  <a:srgbClr val="000000"/>
                </a:solidFill>
                <a:effectLst/>
                <a:latin typeface="Arial"/>
                <a:ea typeface="Arial"/>
                <a:cs typeface="Arial"/>
              </a:rPr>
              <a:t>Sto</a:t>
            </a:r>
            <a:r>
              <a:rPr lang="es-US" sz="900" b="0" i="0" strike="noStrike" cap="none" spc="0" baseline="0" dirty="0">
                <a:solidFill>
                  <a:srgbClr val="000000"/>
                </a:solidFill>
                <a:effectLst/>
                <a:latin typeface="Arial"/>
                <a:ea typeface="Arial"/>
                <a:cs typeface="Arial"/>
              </a:rPr>
              <a:t>… (Anfitrión, yo, ID del participante:</a:t>
            </a:r>
          </a:p>
        </p:txBody>
      </p:sp>
      <p:sp>
        <p:nvSpPr>
          <p:cNvPr id="10" name="TextBox 9">
            <a:extLst>
              <a:ext uri="{FF2B5EF4-FFF2-40B4-BE49-F238E27FC236}">
                <a16:creationId xmlns:a16="http://schemas.microsoft.com/office/drawing/2014/main" id="{9A2CF0AC-D3D7-4306-BBF9-C4C2CDC6C889}"/>
              </a:ext>
            </a:extLst>
          </p:cNvPr>
          <p:cNvSpPr txBox="1"/>
          <p:nvPr/>
        </p:nvSpPr>
        <p:spPr>
          <a:xfrm>
            <a:off x="10560179" y="2749365"/>
            <a:ext cx="1270120" cy="400110"/>
          </a:xfrm>
          <a:prstGeom prst="rect">
            <a:avLst/>
          </a:prstGeom>
          <a:solidFill>
            <a:schemeClr val="bg1"/>
          </a:solidFill>
          <a:ln>
            <a:solidFill>
              <a:schemeClr val="bg1"/>
            </a:solidFill>
          </a:ln>
        </p:spPr>
        <p:txBody>
          <a:bodyPr wrap="square" rtlCol="0">
            <a:spAutoFit/>
          </a:bodyPr>
          <a:lstStyle/>
          <a:p>
            <a:r>
              <a:rPr lang="es-US" sz="1000" b="0" i="0" strike="noStrike" cap="none" spc="0" baseline="0" dirty="0">
                <a:solidFill>
                  <a:srgbClr val="000000"/>
                </a:solidFill>
                <a:effectLst/>
                <a:latin typeface="Arial"/>
                <a:ea typeface="Arial"/>
                <a:cs typeface="Arial"/>
              </a:rPr>
              <a:t>Editar foto de perfil</a:t>
            </a:r>
            <a:br>
              <a:rPr sz="1000" dirty="0"/>
            </a:br>
            <a:r>
              <a:rPr lang="es-US" sz="1000" b="0" i="0" strike="noStrike" cap="none" spc="0" baseline="0" dirty="0">
                <a:solidFill>
                  <a:srgbClr val="000000"/>
                </a:solidFill>
                <a:effectLst/>
                <a:latin typeface="Arial"/>
                <a:ea typeface="Arial"/>
                <a:cs typeface="Arial"/>
              </a:rPr>
              <a:t>Cambiar nombre</a:t>
            </a:r>
          </a:p>
        </p:txBody>
      </p:sp>
      <p:sp>
        <p:nvSpPr>
          <p:cNvPr id="7" name="Oval 6">
            <a:extLst>
              <a:ext uri="{FF2B5EF4-FFF2-40B4-BE49-F238E27FC236}">
                <a16:creationId xmlns:a16="http://schemas.microsoft.com/office/drawing/2014/main" id="{1747F0F4-668C-46B4-8C2D-D46AAAC326A1}"/>
              </a:ext>
            </a:extLst>
          </p:cNvPr>
          <p:cNvSpPr/>
          <p:nvPr/>
        </p:nvSpPr>
        <p:spPr bwMode="auto">
          <a:xfrm>
            <a:off x="10194878" y="2641526"/>
            <a:ext cx="415771" cy="378041"/>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24595060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2E135-CA6C-4148-B9CA-14B2D3080B79}"/>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Priorización: Paso 2</a:t>
            </a:r>
          </a:p>
        </p:txBody>
      </p:sp>
      <p:sp>
        <p:nvSpPr>
          <p:cNvPr id="3" name="Content Placeholder 2">
            <a:extLst>
              <a:ext uri="{FF2B5EF4-FFF2-40B4-BE49-F238E27FC236}">
                <a16:creationId xmlns:a16="http://schemas.microsoft.com/office/drawing/2014/main" id="{BC3C5903-57AD-42FF-95DA-84B27F577DE5}"/>
              </a:ext>
            </a:extLst>
          </p:cNvPr>
          <p:cNvSpPr>
            <a:spLocks noGrp="1"/>
          </p:cNvSpPr>
          <p:nvPr>
            <p:ph idx="1"/>
          </p:nvPr>
        </p:nvSpPr>
        <p:spPr/>
        <p:txBody>
          <a:bodyPr/>
          <a:lstStyle/>
          <a:p>
            <a:r>
              <a:rPr lang="es-US" sz="3200" b="1" i="0" strike="noStrike" cap="none" spc="0" baseline="0">
                <a:solidFill>
                  <a:srgbClr val="005595"/>
                </a:solidFill>
                <a:effectLst/>
                <a:latin typeface="Arial"/>
                <a:ea typeface="Arial"/>
                <a:cs typeface="Arial"/>
              </a:rPr>
              <a:t>Asignar una calificación de prioridad </a:t>
            </a:r>
            <a:r>
              <a:rPr lang="es-US" sz="3200" b="0" i="0" strike="noStrike" cap="none" spc="0" baseline="0">
                <a:solidFill>
                  <a:srgbClr val="005595"/>
                </a:solidFill>
                <a:effectLst/>
                <a:latin typeface="Arial"/>
                <a:ea typeface="Arial"/>
                <a:cs typeface="Arial"/>
              </a:rPr>
              <a:t>basada en el paso 1.</a:t>
            </a:r>
          </a:p>
          <a:p>
            <a:pPr lvl="1"/>
            <a:r>
              <a:rPr lang="es-US" sz="2800" b="0" i="0" strike="noStrike" cap="none" spc="0" baseline="0">
                <a:solidFill>
                  <a:srgbClr val="005595"/>
                </a:solidFill>
                <a:effectLst/>
                <a:latin typeface="Arial"/>
                <a:ea typeface="Arial"/>
                <a:cs typeface="Arial"/>
              </a:rPr>
              <a:t>Por ejemplo, en función del pronóstico de supervivencia hospitalaria.</a:t>
            </a:r>
          </a:p>
          <a:p>
            <a:pPr lvl="1"/>
            <a:r>
              <a:rPr lang="es-US" sz="2800" b="0" i="0" strike="noStrike" cap="none" spc="0" baseline="0">
                <a:solidFill>
                  <a:srgbClr val="005595"/>
                </a:solidFill>
                <a:effectLst/>
                <a:latin typeface="Arial"/>
                <a:ea typeface="Arial"/>
                <a:cs typeface="Arial"/>
              </a:rPr>
              <a:t>Los pacientes con mayor probabilidad de sobrevivir a la hospitalización reciben la prioridad más alta.</a:t>
            </a:r>
          </a:p>
          <a:p>
            <a:endParaRPr lang="en-US" sz="800" b="1"/>
          </a:p>
          <a:p>
            <a:r>
              <a:rPr lang="es-US" sz="3200" b="1" i="0" strike="noStrike" cap="none" spc="0" baseline="0">
                <a:solidFill>
                  <a:srgbClr val="005595"/>
                </a:solidFill>
                <a:effectLst/>
                <a:latin typeface="Arial"/>
                <a:ea typeface="Arial"/>
                <a:cs typeface="Arial"/>
              </a:rPr>
              <a:t>Hacer una PAUSA y revisar.</a:t>
            </a:r>
          </a:p>
          <a:p>
            <a:pPr lvl="1"/>
            <a:r>
              <a:rPr lang="es-US" sz="2800" b="0" i="0" strike="noStrike" cap="none" spc="0" baseline="0">
                <a:solidFill>
                  <a:srgbClr val="005595"/>
                </a:solidFill>
                <a:effectLst/>
                <a:latin typeface="Arial"/>
                <a:ea typeface="Arial"/>
                <a:cs typeface="Arial"/>
              </a:rPr>
              <a:t>¿Es la puntuación clínicamente coherente?</a:t>
            </a:r>
          </a:p>
          <a:p>
            <a:pPr lvl="1">
              <a:spcAft>
                <a:spcPts val="1200"/>
              </a:spcAft>
            </a:pPr>
            <a:r>
              <a:rPr lang="es-US" sz="2800" b="0" i="0" strike="noStrike" cap="none" spc="0" baseline="0">
                <a:solidFill>
                  <a:srgbClr val="005595"/>
                </a:solidFill>
                <a:effectLst/>
                <a:latin typeface="Arial"/>
                <a:ea typeface="Arial"/>
                <a:cs typeface="Arial"/>
              </a:rPr>
              <a:t>¿Existen sesgos potenciales?</a:t>
            </a:r>
          </a:p>
        </p:txBody>
      </p:sp>
      <p:sp>
        <p:nvSpPr>
          <p:cNvPr id="4" name="Slide Number Placeholder 3">
            <a:extLst>
              <a:ext uri="{FF2B5EF4-FFF2-40B4-BE49-F238E27FC236}">
                <a16:creationId xmlns:a16="http://schemas.microsoft.com/office/drawing/2014/main" id="{F54940F4-0526-4898-AD02-331876E9C9E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t>20</a:t>
            </a:fld>
            <a:endParaRPr lang="en-US"/>
          </a:p>
        </p:txBody>
      </p:sp>
    </p:spTree>
    <p:extLst>
      <p:ext uri="{BB962C8B-B14F-4D97-AF65-F5344CB8AC3E}">
        <p14:creationId xmlns:p14="http://schemas.microsoft.com/office/powerpoint/2010/main" val="41793469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9D94C-28C1-4B40-8895-4F2FD2F11197}"/>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Priorización: Paso 3</a:t>
            </a:r>
          </a:p>
        </p:txBody>
      </p:sp>
      <p:sp>
        <p:nvSpPr>
          <p:cNvPr id="3" name="Content Placeholder 2">
            <a:extLst>
              <a:ext uri="{FF2B5EF4-FFF2-40B4-BE49-F238E27FC236}">
                <a16:creationId xmlns:a16="http://schemas.microsoft.com/office/drawing/2014/main" id="{2811D124-1EB2-4CAB-872E-B3C87010F281}"/>
              </a:ext>
            </a:extLst>
          </p:cNvPr>
          <p:cNvSpPr>
            <a:spLocks noGrp="1"/>
          </p:cNvSpPr>
          <p:nvPr>
            <p:ph idx="1"/>
          </p:nvPr>
        </p:nvSpPr>
        <p:spPr>
          <a:xfrm>
            <a:off x="381000" y="1219200"/>
            <a:ext cx="10972800" cy="5137150"/>
          </a:xfrm>
        </p:spPr>
        <p:txBody>
          <a:bodyPr/>
          <a:lstStyle/>
          <a:p>
            <a:r>
              <a:rPr lang="es-US" sz="2800" b="1" i="0" strike="noStrike" cap="none" spc="0" baseline="0" dirty="0">
                <a:solidFill>
                  <a:srgbClr val="005595"/>
                </a:solidFill>
                <a:effectLst/>
                <a:latin typeface="Arial"/>
                <a:ea typeface="Arial"/>
                <a:cs typeface="Arial"/>
              </a:rPr>
              <a:t>Proceso de resolución de igualdad de prioridad (desempate)</a:t>
            </a:r>
            <a:r>
              <a:rPr lang="es-US" sz="2800" b="0" i="0" strike="noStrike" cap="none" spc="0" baseline="0" dirty="0">
                <a:solidFill>
                  <a:srgbClr val="005595"/>
                </a:solidFill>
                <a:effectLst/>
                <a:latin typeface="Arial"/>
                <a:ea typeface="Arial"/>
                <a:cs typeface="Arial"/>
              </a:rPr>
              <a:t>: </a:t>
            </a:r>
          </a:p>
          <a:p>
            <a:pPr lvl="1"/>
            <a:r>
              <a:rPr lang="es-US" sz="2800" b="0" i="0" strike="noStrike" cap="none" spc="0" baseline="0" dirty="0">
                <a:solidFill>
                  <a:srgbClr val="005595"/>
                </a:solidFill>
                <a:effectLst/>
                <a:latin typeface="Arial"/>
                <a:ea typeface="Arial"/>
                <a:cs typeface="Arial"/>
              </a:rPr>
              <a:t>En caso de que dos o más pacientes tengan la misma calificación de prioridad:</a:t>
            </a:r>
          </a:p>
          <a:p>
            <a:pPr lvl="2"/>
            <a:r>
              <a:rPr lang="es-US" sz="2400" b="0" i="0" strike="noStrike" cap="none" spc="0" baseline="0" dirty="0">
                <a:solidFill>
                  <a:srgbClr val="005595"/>
                </a:solidFill>
                <a:effectLst/>
                <a:latin typeface="Arial"/>
                <a:ea typeface="Arial"/>
                <a:cs typeface="Arial"/>
              </a:rPr>
              <a:t>Si uno de los pacientes ya está utilizando el recurso, el recurso permanece con ese paciente (por ejemplo, según la guía de atención en caso de crisis interina de </a:t>
            </a:r>
            <a:r>
              <a:rPr lang="es-US" sz="2400" b="0" i="0" strike="noStrike" cap="none" spc="0" baseline="0" dirty="0" err="1">
                <a:solidFill>
                  <a:srgbClr val="005595"/>
                </a:solidFill>
                <a:effectLst/>
                <a:latin typeface="Arial"/>
                <a:ea typeface="Arial"/>
                <a:cs typeface="Arial"/>
              </a:rPr>
              <a:t>Oregon</a:t>
            </a:r>
            <a:r>
              <a:rPr lang="es-US" sz="2400" b="0" i="0" strike="noStrike" cap="none" spc="0" baseline="0" dirty="0">
                <a:solidFill>
                  <a:srgbClr val="005595"/>
                </a:solidFill>
                <a:effectLst/>
                <a:latin typeface="Arial"/>
                <a:ea typeface="Arial"/>
                <a:cs typeface="Arial"/>
              </a:rPr>
              <a:t>).</a:t>
            </a:r>
          </a:p>
          <a:p>
            <a:pPr lvl="2"/>
            <a:r>
              <a:rPr lang="es-US" sz="2400" b="0" i="0" strike="noStrike" cap="none" spc="0" baseline="0" dirty="0">
                <a:solidFill>
                  <a:srgbClr val="005595"/>
                </a:solidFill>
                <a:effectLst/>
                <a:latin typeface="Arial"/>
                <a:ea typeface="Arial"/>
                <a:cs typeface="Arial"/>
              </a:rPr>
              <a:t>En caso contrario, aplicar otro criterio de desempate (por ejemplo, oportunidades equitativas).</a:t>
            </a:r>
          </a:p>
          <a:p>
            <a:pPr lvl="1"/>
            <a:endParaRPr lang="en-US" sz="800" dirty="0"/>
          </a:p>
          <a:p>
            <a:r>
              <a:rPr lang="es-US" sz="2800" b="1" i="0" strike="noStrike" cap="none" spc="0" baseline="0" dirty="0">
                <a:solidFill>
                  <a:srgbClr val="005595"/>
                </a:solidFill>
                <a:effectLst/>
                <a:latin typeface="Arial"/>
                <a:ea typeface="Arial"/>
                <a:cs typeface="Arial"/>
              </a:rPr>
              <a:t>Confirmar la decisión de asignación de recursos y comunicar </a:t>
            </a:r>
            <a:r>
              <a:rPr lang="es-US" sz="2800" b="0" i="0" strike="noStrike" cap="none" spc="0" baseline="0" dirty="0">
                <a:solidFill>
                  <a:srgbClr val="005595"/>
                </a:solidFill>
                <a:effectLst/>
                <a:latin typeface="Arial"/>
                <a:ea typeface="Arial"/>
                <a:cs typeface="Arial"/>
              </a:rPr>
              <a:t>la calificación de prioridad al paciente y al equipo clínico.</a:t>
            </a:r>
          </a:p>
          <a:p>
            <a:endParaRPr lang="en-US" sz="800" dirty="0"/>
          </a:p>
          <a:p>
            <a:r>
              <a:rPr lang="es-US" sz="2800" b="0" i="0" strike="noStrike" cap="none" spc="0" baseline="0" dirty="0">
                <a:solidFill>
                  <a:srgbClr val="005595"/>
                </a:solidFill>
                <a:effectLst/>
                <a:latin typeface="Arial"/>
                <a:ea typeface="Arial"/>
                <a:cs typeface="Arial"/>
              </a:rPr>
              <a:t>A continuación, el recurso se asigna al paciente adecuado.</a:t>
            </a:r>
          </a:p>
          <a:p>
            <a:pPr marL="457200" lvl="1" indent="0">
              <a:buNone/>
            </a:pPr>
            <a:endParaRPr lang="en-US" dirty="0"/>
          </a:p>
          <a:p>
            <a:endParaRPr lang="en-US" sz="2800" dirty="0"/>
          </a:p>
        </p:txBody>
      </p:sp>
      <p:sp>
        <p:nvSpPr>
          <p:cNvPr id="4" name="Slide Number Placeholder 3">
            <a:extLst>
              <a:ext uri="{FF2B5EF4-FFF2-40B4-BE49-F238E27FC236}">
                <a16:creationId xmlns:a16="http://schemas.microsoft.com/office/drawing/2014/main" id="{D043481E-C43C-4654-9312-D83A58DC7A7C}"/>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t>21</a:t>
            </a:fld>
            <a:endParaRPr lang="en-US"/>
          </a:p>
        </p:txBody>
      </p:sp>
    </p:spTree>
    <p:extLst>
      <p:ext uri="{BB962C8B-B14F-4D97-AF65-F5344CB8AC3E}">
        <p14:creationId xmlns:p14="http://schemas.microsoft.com/office/powerpoint/2010/main" val="98778158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55B1-469A-432D-A152-13A21E0B27B0}"/>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Priorización: Paso 4</a:t>
            </a:r>
          </a:p>
        </p:txBody>
      </p:sp>
      <p:sp>
        <p:nvSpPr>
          <p:cNvPr id="3" name="Content Placeholder 2">
            <a:extLst>
              <a:ext uri="{FF2B5EF4-FFF2-40B4-BE49-F238E27FC236}">
                <a16:creationId xmlns:a16="http://schemas.microsoft.com/office/drawing/2014/main" id="{30ACAFDD-5DC9-40A6-8C32-5211A42B9947}"/>
              </a:ext>
            </a:extLst>
          </p:cNvPr>
          <p:cNvSpPr>
            <a:spLocks noGrp="1"/>
          </p:cNvSpPr>
          <p:nvPr>
            <p:ph idx="1"/>
          </p:nvPr>
        </p:nvSpPr>
        <p:spPr/>
        <p:txBody>
          <a:bodyPr/>
          <a:lstStyle/>
          <a:p>
            <a:r>
              <a:rPr lang="es-US" sz="2800" b="0" i="0" strike="noStrike" cap="none" spc="0" baseline="0" dirty="0">
                <a:solidFill>
                  <a:srgbClr val="005595"/>
                </a:solidFill>
                <a:effectLst/>
                <a:latin typeface="Arial"/>
                <a:ea typeface="Arial"/>
                <a:cs typeface="Arial"/>
              </a:rPr>
              <a:t>Utilizar una </a:t>
            </a:r>
            <a:r>
              <a:rPr lang="es-US" sz="2800" b="1" i="0" strike="noStrike" cap="none" spc="0" baseline="0" dirty="0">
                <a:solidFill>
                  <a:srgbClr val="005595"/>
                </a:solidFill>
                <a:effectLst/>
                <a:latin typeface="Arial"/>
                <a:ea typeface="Arial"/>
                <a:cs typeface="Arial"/>
              </a:rPr>
              <a:t>lista de espera de recursos y una reevaluación por intervalos</a:t>
            </a:r>
            <a:r>
              <a:rPr lang="es-US" sz="2800" b="0" i="0" strike="noStrike" cap="none" spc="0" baseline="0" dirty="0">
                <a:solidFill>
                  <a:srgbClr val="005595"/>
                </a:solidFill>
                <a:effectLst/>
                <a:latin typeface="Arial"/>
                <a:ea typeface="Arial"/>
                <a:cs typeface="Arial"/>
              </a:rPr>
              <a:t>.</a:t>
            </a:r>
            <a:endParaRPr lang="en-US" sz="2800" dirty="0"/>
          </a:p>
          <a:p>
            <a:pPr lvl="1"/>
            <a:r>
              <a:rPr lang="es-US" sz="2400" b="0" i="0" strike="noStrike" cap="none" spc="0" baseline="0" dirty="0">
                <a:solidFill>
                  <a:srgbClr val="005595"/>
                </a:solidFill>
                <a:effectLst/>
                <a:latin typeface="Arial"/>
                <a:ea typeface="Arial"/>
                <a:cs typeface="Arial"/>
              </a:rPr>
              <a:t>Para los pacientes que reciben una calificación de prioridad más baja y no reciben el recurso necesario durante la asignación.</a:t>
            </a:r>
          </a:p>
          <a:p>
            <a:pPr lvl="1"/>
            <a:r>
              <a:rPr lang="es-US" sz="2400" b="0" i="0" strike="noStrike" cap="none" spc="0" baseline="0" dirty="0">
                <a:solidFill>
                  <a:srgbClr val="005595"/>
                </a:solidFill>
                <a:effectLst/>
                <a:latin typeface="Arial"/>
                <a:ea typeface="Arial"/>
                <a:cs typeface="Arial"/>
              </a:rPr>
              <a:t>Continuar la atención hospitalaria en curso sin el recurso mejorado.</a:t>
            </a:r>
          </a:p>
          <a:p>
            <a:pPr lvl="1"/>
            <a:r>
              <a:rPr lang="es-US" sz="2400" b="0" i="0" strike="noStrike" cap="none" spc="0" baseline="0" dirty="0">
                <a:solidFill>
                  <a:srgbClr val="005595"/>
                </a:solidFill>
                <a:effectLst/>
                <a:latin typeface="Arial"/>
                <a:ea typeface="Arial"/>
                <a:cs typeface="Arial"/>
              </a:rPr>
              <a:t>Agregar a los pacientes que reciban calificaciones de prioridad más bajas en una lista de espera para el recurso necesario.</a:t>
            </a:r>
          </a:p>
          <a:p>
            <a:pPr lvl="1"/>
            <a:r>
              <a:rPr lang="es-US" sz="2400" b="0" i="0" strike="noStrike" cap="none" spc="0" baseline="0" dirty="0">
                <a:solidFill>
                  <a:srgbClr val="005595"/>
                </a:solidFill>
                <a:effectLst/>
                <a:latin typeface="Arial"/>
                <a:ea typeface="Arial"/>
                <a:cs typeface="Arial"/>
              </a:rPr>
              <a:t>Reevaluar la prioridad a medida que se disponga de recursos.</a:t>
            </a:r>
          </a:p>
          <a:p>
            <a:pPr lvl="1"/>
            <a:r>
              <a:rPr lang="es-US" sz="2400" b="0" i="0" strike="noStrike" cap="none" spc="0" baseline="0" dirty="0">
                <a:solidFill>
                  <a:srgbClr val="005595"/>
                </a:solidFill>
                <a:effectLst/>
                <a:latin typeface="Arial"/>
                <a:ea typeface="Arial"/>
                <a:cs typeface="Arial"/>
              </a:rPr>
              <a:t>Repetir los pasos de la priorización siguiendo los pasos 1 a 3.</a:t>
            </a:r>
          </a:p>
        </p:txBody>
      </p:sp>
      <p:sp>
        <p:nvSpPr>
          <p:cNvPr id="4" name="Slide Number Placeholder 3">
            <a:extLst>
              <a:ext uri="{FF2B5EF4-FFF2-40B4-BE49-F238E27FC236}">
                <a16:creationId xmlns:a16="http://schemas.microsoft.com/office/drawing/2014/main" id="{92A5983E-BCCA-4976-A847-9F32C8BB86C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t>22</a:t>
            </a:fld>
            <a:endParaRPr lang="en-US"/>
          </a:p>
        </p:txBody>
      </p:sp>
    </p:spTree>
    <p:extLst>
      <p:ext uri="{BB962C8B-B14F-4D97-AF65-F5344CB8AC3E}">
        <p14:creationId xmlns:p14="http://schemas.microsoft.com/office/powerpoint/2010/main" val="264368305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AD7CB-FC68-45DC-AB2C-39546CA575AC}"/>
              </a:ext>
            </a:extLst>
          </p:cNvPr>
          <p:cNvSpPr>
            <a:spLocks noGrp="1"/>
          </p:cNvSpPr>
          <p:nvPr>
            <p:ph type="title"/>
          </p:nvPr>
        </p:nvSpPr>
        <p:spPr>
          <a:xfrm>
            <a:off x="406400" y="548"/>
            <a:ext cx="10972800" cy="1143000"/>
          </a:xfrm>
        </p:spPr>
        <p:txBody>
          <a:bodyPr/>
          <a:lstStyle/>
          <a:p>
            <a:r>
              <a:rPr lang="es-US" sz="3200" b="1" i="0" strike="noStrike" cap="none" spc="0" baseline="0" dirty="0">
                <a:solidFill>
                  <a:srgbClr val="005595"/>
                </a:solidFill>
                <a:effectLst/>
                <a:latin typeface="Arial"/>
                <a:ea typeface="Arial"/>
                <a:cs typeface="Arial"/>
              </a:rPr>
              <a:t>Herramienta provisional de atención de crisis de </a:t>
            </a:r>
            <a:r>
              <a:rPr lang="es-US" sz="3200" b="1" i="0" strike="noStrike" cap="none" spc="0" baseline="0" dirty="0" err="1">
                <a:solidFill>
                  <a:srgbClr val="005595"/>
                </a:solidFill>
                <a:effectLst/>
                <a:latin typeface="Arial"/>
                <a:ea typeface="Arial"/>
                <a:cs typeface="Arial"/>
              </a:rPr>
              <a:t>Oregon</a:t>
            </a:r>
            <a:r>
              <a:rPr lang="es-US" sz="3200" b="1" i="0" strike="noStrike" cap="none" spc="0" baseline="0" dirty="0">
                <a:solidFill>
                  <a:srgbClr val="005595"/>
                </a:solidFill>
                <a:effectLst/>
                <a:latin typeface="Arial"/>
                <a:ea typeface="Arial"/>
                <a:cs typeface="Arial"/>
              </a:rPr>
              <a:t>: Algoritmo de priorización</a:t>
            </a:r>
          </a:p>
        </p:txBody>
      </p:sp>
      <p:sp>
        <p:nvSpPr>
          <p:cNvPr id="3" name="Content Placeholder 2">
            <a:extLst>
              <a:ext uri="{FF2B5EF4-FFF2-40B4-BE49-F238E27FC236}">
                <a16:creationId xmlns:a16="http://schemas.microsoft.com/office/drawing/2014/main" id="{0B9691EB-CB14-47F0-8D4E-CFFC06893957}"/>
              </a:ext>
            </a:extLst>
          </p:cNvPr>
          <p:cNvSpPr>
            <a:spLocks noGrp="1"/>
          </p:cNvSpPr>
          <p:nvPr>
            <p:ph sz="half" idx="1"/>
          </p:nvPr>
        </p:nvSpPr>
        <p:spPr>
          <a:xfrm>
            <a:off x="609600" y="1600200"/>
            <a:ext cx="5638800" cy="4114800"/>
          </a:xfrm>
        </p:spPr>
        <p:txBody>
          <a:bodyPr/>
          <a:lstStyle/>
          <a:p>
            <a:r>
              <a:rPr lang="es-US" b="0" i="0" strike="noStrike" cap="none" spc="0" baseline="0" dirty="0">
                <a:solidFill>
                  <a:srgbClr val="005595"/>
                </a:solidFill>
                <a:effectLst/>
                <a:latin typeface="Arial"/>
                <a:ea typeface="Arial"/>
                <a:cs typeface="Arial"/>
              </a:rPr>
              <a:t>Algoritmo de priorización de cuidados intensivos (pasos) basado en la herramienta de supervivencia y correcciones de equidad adicionales.</a:t>
            </a:r>
          </a:p>
          <a:p>
            <a:r>
              <a:rPr lang="es-US" b="0" i="0" strike="noStrike" cap="none" spc="0" baseline="0" dirty="0">
                <a:solidFill>
                  <a:srgbClr val="005595"/>
                </a:solidFill>
                <a:effectLst/>
                <a:latin typeface="Arial"/>
                <a:ea typeface="Arial"/>
                <a:cs typeface="Arial"/>
              </a:rPr>
              <a:t>El diagrama de flujo/algoritmo de priorización completo está disponible en la página 9, como se muestra aquí </a:t>
            </a:r>
            <a:r>
              <a:rPr lang="es-US" b="0" i="0" strike="noStrike" cap="none" spc="0" baseline="0" dirty="0">
                <a:solidFill>
                  <a:srgbClr val="005595"/>
                </a:solidFill>
                <a:effectLst/>
                <a:latin typeface="Wingdings"/>
                <a:ea typeface="Arial"/>
                <a:cs typeface="Arial"/>
                <a:sym typeface="Wingdings"/>
              </a:rPr>
              <a:t></a:t>
            </a:r>
          </a:p>
          <a:p>
            <a:pPr lvl="1"/>
            <a:r>
              <a:rPr lang="es-US" sz="2000" b="0" i="0" strike="noStrike" cap="none" spc="0" baseline="0" dirty="0">
                <a:solidFill>
                  <a:srgbClr val="005595"/>
                </a:solidFill>
                <a:effectLst/>
                <a:latin typeface="Arial"/>
                <a:ea typeface="Arial"/>
                <a:cs typeface="Arial"/>
              </a:rPr>
              <a:t>Documento disponible en 12 idiomas: </a:t>
            </a:r>
            <a:r>
              <a:rPr lang="es-US" sz="2000" b="0" i="0" strike="noStrike" cap="none" spc="0" baseline="0" dirty="0">
                <a:solidFill>
                  <a:srgbClr val="005595"/>
                </a:solidFill>
                <a:effectLst/>
                <a:latin typeface="Arial"/>
                <a:ea typeface="Arial"/>
                <a:cs typeface="Arial"/>
                <a:hlinkClick r:id="rId3" history="0"/>
              </a:rPr>
              <a:t>https://www.oregon.gov/oha/Pages/ORAAC-Resources-Materials.aspx</a:t>
            </a:r>
            <a:endParaRPr lang="en-US" sz="2000" dirty="0">
              <a:sym typeface="Wingdings" panose="05000000000000000000" pitchFamily="2" charset="2"/>
            </a:endParaRPr>
          </a:p>
          <a:p>
            <a:r>
              <a:rPr lang="es-US" sz="2400" b="0" i="0" strike="noStrike" cap="none" spc="0" baseline="0" dirty="0">
                <a:solidFill>
                  <a:srgbClr val="005595"/>
                </a:solidFill>
                <a:effectLst/>
                <a:latin typeface="Arial"/>
                <a:ea typeface="Arial"/>
                <a:cs typeface="Arial"/>
              </a:rPr>
              <a:t>Las próximas actualizaciones de esta herramienta se basarán en información obtenida del ORAAC y del público.</a:t>
            </a:r>
          </a:p>
          <a:p>
            <a:endParaRPr lang="en-US" sz="1800" dirty="0"/>
          </a:p>
        </p:txBody>
      </p:sp>
      <p:pic>
        <p:nvPicPr>
          <p:cNvPr id="6" name="Content Placeholder 5">
            <a:extLst>
              <a:ext uri="{FF2B5EF4-FFF2-40B4-BE49-F238E27FC236}">
                <a16:creationId xmlns:a16="http://schemas.microsoft.com/office/drawing/2014/main" id="{A05EE3C8-C73B-4D74-8A0A-82CD3AC16958}"/>
              </a:ext>
            </a:extLst>
          </p:cNvPr>
          <p:cNvPicPr>
            <a:picLocks noGrp="1" noChangeAspect="1"/>
          </p:cNvPicPr>
          <p:nvPr>
            <p:ph sz="half" idx="2"/>
          </p:nvPr>
        </p:nvPicPr>
        <p:blipFill>
          <a:blip r:embed="rId4"/>
          <a:stretch>
            <a:fillRect/>
          </a:stretch>
        </p:blipFill>
        <p:spPr>
          <a:xfrm>
            <a:off x="6629401" y="1125540"/>
            <a:ext cx="3352800" cy="5258297"/>
          </a:xfrm>
          <a:prstGeom prst="rect">
            <a:avLst/>
          </a:prstGeom>
        </p:spPr>
      </p:pic>
      <p:sp>
        <p:nvSpPr>
          <p:cNvPr id="4" name="Slide Number Placeholder 3">
            <a:extLst>
              <a:ext uri="{FF2B5EF4-FFF2-40B4-BE49-F238E27FC236}">
                <a16:creationId xmlns:a16="http://schemas.microsoft.com/office/drawing/2014/main" id="{5A37A8ED-11B7-40D3-8551-8166E4E50341}"/>
              </a:ext>
            </a:extLst>
          </p:cNvPr>
          <p:cNvSpPr>
            <a:spLocks noGrp="1"/>
          </p:cNvSpPr>
          <p:nvPr>
            <p:ph type="sldNum" sz="quarter" idx="11"/>
          </p:nvPr>
        </p:nvSpPr>
        <p:spPr/>
        <p:txBody>
          <a:bodyPr/>
          <a:lstStyle/>
          <a:p>
            <a:pPr>
              <a:defRPr/>
            </a:pPr>
            <a:fld id="{678D0E47-2870-4D7F-9E5B-E656D1108487}" type="slidenum">
              <a:rPr lang="en-US" altLang="en-US" smtClean="0"/>
              <a:pPr>
                <a:defRPr/>
              </a:pPr>
              <a:t>23</a:t>
            </a:fld>
            <a:endParaRPr lang="en-US" altLang="en-US"/>
          </a:p>
        </p:txBody>
      </p:sp>
      <p:sp>
        <p:nvSpPr>
          <p:cNvPr id="7" name="TextBox 6">
            <a:extLst>
              <a:ext uri="{FF2B5EF4-FFF2-40B4-BE49-F238E27FC236}">
                <a16:creationId xmlns:a16="http://schemas.microsoft.com/office/drawing/2014/main" id="{4240EAC0-1DB0-4CD9-9CB4-083E28AD53F6}"/>
              </a:ext>
            </a:extLst>
          </p:cNvPr>
          <p:cNvSpPr txBox="1"/>
          <p:nvPr/>
        </p:nvSpPr>
        <p:spPr>
          <a:xfrm>
            <a:off x="6792046" y="1125540"/>
            <a:ext cx="3571157" cy="190500"/>
          </a:xfrm>
          <a:prstGeom prst="rect">
            <a:avLst/>
          </a:prstGeom>
          <a:solidFill>
            <a:schemeClr val="bg1"/>
          </a:solidFill>
          <a:ln>
            <a:solidFill>
              <a:schemeClr val="bg1"/>
            </a:solidFill>
          </a:ln>
        </p:spPr>
        <p:txBody>
          <a:bodyPr wrap="square" rtlCol="0">
            <a:spAutoFit/>
          </a:bodyPr>
          <a:lstStyle/>
          <a:p>
            <a:r>
              <a:rPr lang="es-US" sz="650" b="1" i="0" strike="noStrike" cap="none" spc="0" baseline="0">
                <a:solidFill>
                  <a:srgbClr val="000000"/>
                </a:solidFill>
                <a:effectLst/>
                <a:latin typeface="Arial"/>
                <a:ea typeface="Arial"/>
                <a:cs typeface="Arial"/>
              </a:rPr>
              <a:t>Diagrama 1. Algoritmo de priorización de cuidados intensivos</a:t>
            </a:r>
          </a:p>
        </p:txBody>
      </p:sp>
      <p:sp>
        <p:nvSpPr>
          <p:cNvPr id="8" name="TextBox 7">
            <a:extLst>
              <a:ext uri="{FF2B5EF4-FFF2-40B4-BE49-F238E27FC236}">
                <a16:creationId xmlns:a16="http://schemas.microsoft.com/office/drawing/2014/main" id="{9B83CCB1-FD9B-4F24-82E3-70A735B0CBC1}"/>
              </a:ext>
            </a:extLst>
          </p:cNvPr>
          <p:cNvSpPr txBox="1"/>
          <p:nvPr/>
        </p:nvSpPr>
        <p:spPr>
          <a:xfrm>
            <a:off x="6961780" y="1440029"/>
            <a:ext cx="531100" cy="353066"/>
          </a:xfrm>
          <a:prstGeom prst="rect">
            <a:avLst/>
          </a:prstGeom>
          <a:solidFill>
            <a:srgbClr val="B7DDE8"/>
          </a:solidFill>
          <a:ln>
            <a:solidFill>
              <a:srgbClr val="B7DDE8"/>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¿Requiere el paciente servicios de cuidados intensivos?</a:t>
            </a:r>
          </a:p>
        </p:txBody>
      </p:sp>
      <p:sp>
        <p:nvSpPr>
          <p:cNvPr id="9" name="TextBox 8">
            <a:extLst>
              <a:ext uri="{FF2B5EF4-FFF2-40B4-BE49-F238E27FC236}">
                <a16:creationId xmlns:a16="http://schemas.microsoft.com/office/drawing/2014/main" id="{22050CE4-64DF-4B92-930F-6FA9D42D7B49}"/>
              </a:ext>
            </a:extLst>
          </p:cNvPr>
          <p:cNvSpPr txBox="1"/>
          <p:nvPr/>
        </p:nvSpPr>
        <p:spPr>
          <a:xfrm>
            <a:off x="6921610" y="1915473"/>
            <a:ext cx="600408" cy="353067"/>
          </a:xfrm>
          <a:prstGeom prst="rect">
            <a:avLst/>
          </a:prstGeom>
          <a:solidFill>
            <a:srgbClr val="B7DDE8"/>
          </a:solidFill>
          <a:ln>
            <a:solidFill>
              <a:srgbClr val="B7DDE8"/>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¿Se alinea la admisión en la Unidad de cuidados intensivos con las preferencias de los pacientes?</a:t>
            </a:r>
          </a:p>
        </p:txBody>
      </p:sp>
      <p:sp>
        <p:nvSpPr>
          <p:cNvPr id="10" name="TextBox 9">
            <a:extLst>
              <a:ext uri="{FF2B5EF4-FFF2-40B4-BE49-F238E27FC236}">
                <a16:creationId xmlns:a16="http://schemas.microsoft.com/office/drawing/2014/main" id="{2C255FF0-6B04-41DA-B6CC-705586A3658D}"/>
              </a:ext>
            </a:extLst>
          </p:cNvPr>
          <p:cNvSpPr txBox="1"/>
          <p:nvPr/>
        </p:nvSpPr>
        <p:spPr>
          <a:xfrm>
            <a:off x="6961780" y="2397625"/>
            <a:ext cx="531100" cy="353067"/>
          </a:xfrm>
          <a:prstGeom prst="rect">
            <a:avLst/>
          </a:prstGeom>
          <a:solidFill>
            <a:srgbClr val="B7DDE8"/>
          </a:solidFill>
          <a:ln>
            <a:solidFill>
              <a:srgbClr val="B7DDE8"/>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¿Hay suficientes recursos de cuidados intensivos suficientes disponibles?</a:t>
            </a:r>
          </a:p>
        </p:txBody>
      </p:sp>
      <p:sp>
        <p:nvSpPr>
          <p:cNvPr id="11" name="TextBox 10">
            <a:extLst>
              <a:ext uri="{FF2B5EF4-FFF2-40B4-BE49-F238E27FC236}">
                <a16:creationId xmlns:a16="http://schemas.microsoft.com/office/drawing/2014/main" id="{21445A4A-BA25-4250-A76F-E6E418C70536}"/>
              </a:ext>
            </a:extLst>
          </p:cNvPr>
          <p:cNvSpPr txBox="1"/>
          <p:nvPr/>
        </p:nvSpPr>
        <p:spPr>
          <a:xfrm>
            <a:off x="8636373" y="1613784"/>
            <a:ext cx="1057999" cy="998621"/>
          </a:xfrm>
          <a:prstGeom prst="rect">
            <a:avLst/>
          </a:prstGeom>
          <a:solidFill>
            <a:schemeClr val="bg1"/>
          </a:solidFill>
          <a:ln>
            <a:solidFill>
              <a:schemeClr val="bg1"/>
            </a:solidFill>
          </a:ln>
        </p:spPr>
        <p:txBody>
          <a:bodyPr wrap="square" rtlCol="0">
            <a:noAutofit/>
          </a:bodyPr>
          <a:lstStyle/>
          <a:p>
            <a:r>
              <a:rPr lang="es-US" sz="600" b="1" i="0" strike="noStrike" cap="none" spc="0" baseline="0">
                <a:solidFill>
                  <a:srgbClr val="000000"/>
                </a:solidFill>
                <a:effectLst/>
                <a:latin typeface="Arial"/>
                <a:ea typeface="Arial"/>
                <a:cs typeface="Arial"/>
              </a:rPr>
              <a:t>Algoritmo de priorización de cuidados intensivos</a:t>
            </a:r>
          </a:p>
        </p:txBody>
      </p:sp>
      <p:sp>
        <p:nvSpPr>
          <p:cNvPr id="12" name="TextBox 11">
            <a:extLst>
              <a:ext uri="{FF2B5EF4-FFF2-40B4-BE49-F238E27FC236}">
                <a16:creationId xmlns:a16="http://schemas.microsoft.com/office/drawing/2014/main" id="{B04895EE-F6F1-48C5-9778-4EE1DA769A23}"/>
              </a:ext>
            </a:extLst>
          </p:cNvPr>
          <p:cNvSpPr txBox="1"/>
          <p:nvPr/>
        </p:nvSpPr>
        <p:spPr>
          <a:xfrm>
            <a:off x="6945520" y="3085128"/>
            <a:ext cx="563264" cy="353066"/>
          </a:xfrm>
          <a:prstGeom prst="rect">
            <a:avLst/>
          </a:prstGeom>
          <a:solidFill>
            <a:srgbClr val="B7DDE8"/>
          </a:solidFill>
          <a:ln>
            <a:solidFill>
              <a:srgbClr val="B7DDE8"/>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Iniciar proceso de priorización para la asignación de recursos de cuidados intensivos</a:t>
            </a:r>
          </a:p>
        </p:txBody>
      </p:sp>
      <p:sp>
        <p:nvSpPr>
          <p:cNvPr id="13" name="TextBox 12">
            <a:extLst>
              <a:ext uri="{FF2B5EF4-FFF2-40B4-BE49-F238E27FC236}">
                <a16:creationId xmlns:a16="http://schemas.microsoft.com/office/drawing/2014/main" id="{8DD3CB75-3F97-44A8-8E23-C19CB093926C}"/>
              </a:ext>
            </a:extLst>
          </p:cNvPr>
          <p:cNvSpPr txBox="1"/>
          <p:nvPr/>
        </p:nvSpPr>
        <p:spPr>
          <a:xfrm>
            <a:off x="6961780" y="5681414"/>
            <a:ext cx="531100" cy="455499"/>
          </a:xfrm>
          <a:prstGeom prst="rect">
            <a:avLst/>
          </a:prstGeom>
          <a:solidFill>
            <a:srgbClr val="B7DDE8"/>
          </a:solidFill>
          <a:ln>
            <a:solidFill>
              <a:srgbClr val="B7DDE8"/>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Reevaluar al menos en un plazo de 48 a 72 horas o según sea necesario para determinar la prioridad continua</a:t>
            </a:r>
          </a:p>
        </p:txBody>
      </p:sp>
      <p:sp>
        <p:nvSpPr>
          <p:cNvPr id="14" name="TextBox 13">
            <a:extLst>
              <a:ext uri="{FF2B5EF4-FFF2-40B4-BE49-F238E27FC236}">
                <a16:creationId xmlns:a16="http://schemas.microsoft.com/office/drawing/2014/main" id="{A76682E5-E8FE-474E-8A05-CB1F74510EEF}"/>
              </a:ext>
            </a:extLst>
          </p:cNvPr>
          <p:cNvSpPr txBox="1"/>
          <p:nvPr/>
        </p:nvSpPr>
        <p:spPr>
          <a:xfrm>
            <a:off x="7750274" y="1513158"/>
            <a:ext cx="826017" cy="225351"/>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Admitir en el piso</a:t>
            </a:r>
          </a:p>
        </p:txBody>
      </p:sp>
      <p:sp>
        <p:nvSpPr>
          <p:cNvPr id="15" name="TextBox 14">
            <a:extLst>
              <a:ext uri="{FF2B5EF4-FFF2-40B4-BE49-F238E27FC236}">
                <a16:creationId xmlns:a16="http://schemas.microsoft.com/office/drawing/2014/main" id="{EA8A205A-5548-4859-A60A-9A12320EEDB4}"/>
              </a:ext>
            </a:extLst>
          </p:cNvPr>
          <p:cNvSpPr txBox="1"/>
          <p:nvPr/>
        </p:nvSpPr>
        <p:spPr>
          <a:xfrm>
            <a:off x="7750275" y="1915473"/>
            <a:ext cx="826016" cy="353067"/>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Mantener los cuidados actuales/cuidados paliativos</a:t>
            </a:r>
            <a:r>
              <a:rPr lang="es-US" sz="400" b="0" i="1" strike="noStrike" cap="none" spc="0" baseline="0">
                <a:solidFill>
                  <a:srgbClr val="000000"/>
                </a:solidFill>
                <a:effectLst/>
                <a:latin typeface="Arial"/>
                <a:ea typeface="Arial"/>
                <a:cs typeface="Arial"/>
              </a:rPr>
              <a:t> (el paciente rechaza cuidados intensivos)</a:t>
            </a:r>
          </a:p>
        </p:txBody>
      </p:sp>
      <p:sp>
        <p:nvSpPr>
          <p:cNvPr id="16" name="TextBox 15">
            <a:extLst>
              <a:ext uri="{FF2B5EF4-FFF2-40B4-BE49-F238E27FC236}">
                <a16:creationId xmlns:a16="http://schemas.microsoft.com/office/drawing/2014/main" id="{853A8EC6-1231-4135-84FC-8AD80CB30A51}"/>
              </a:ext>
            </a:extLst>
          </p:cNvPr>
          <p:cNvSpPr txBox="1"/>
          <p:nvPr/>
        </p:nvSpPr>
        <p:spPr>
          <a:xfrm>
            <a:off x="7739032" y="2468217"/>
            <a:ext cx="826016" cy="225351"/>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Admitir en Unidad de cuidados intensivos</a:t>
            </a:r>
          </a:p>
        </p:txBody>
      </p:sp>
      <p:sp>
        <p:nvSpPr>
          <p:cNvPr id="17" name="TextBox 16">
            <a:extLst>
              <a:ext uri="{FF2B5EF4-FFF2-40B4-BE49-F238E27FC236}">
                <a16:creationId xmlns:a16="http://schemas.microsoft.com/office/drawing/2014/main" id="{55C34BEE-803E-4CC7-85D1-AF96C2D6C7E5}"/>
              </a:ext>
            </a:extLst>
          </p:cNvPr>
          <p:cNvSpPr txBox="1"/>
          <p:nvPr/>
        </p:nvSpPr>
        <p:spPr>
          <a:xfrm>
            <a:off x="9356205" y="3089104"/>
            <a:ext cx="368240" cy="339896"/>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Calcular calificación de prioridad</a:t>
            </a:r>
          </a:p>
        </p:txBody>
      </p:sp>
      <p:sp>
        <p:nvSpPr>
          <p:cNvPr id="18" name="TextBox 17">
            <a:extLst>
              <a:ext uri="{FF2B5EF4-FFF2-40B4-BE49-F238E27FC236}">
                <a16:creationId xmlns:a16="http://schemas.microsoft.com/office/drawing/2014/main" id="{07A39312-FDCD-42D6-8624-2ED95FA960D1}"/>
              </a:ext>
            </a:extLst>
          </p:cNvPr>
          <p:cNvSpPr txBox="1"/>
          <p:nvPr/>
        </p:nvSpPr>
        <p:spPr>
          <a:xfrm>
            <a:off x="9039560" y="4126114"/>
            <a:ext cx="451131" cy="339896"/>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El paciente recibió recursos de cuidados intensivos</a:t>
            </a:r>
          </a:p>
        </p:txBody>
      </p:sp>
      <p:sp>
        <p:nvSpPr>
          <p:cNvPr id="19" name="TextBox 18">
            <a:extLst>
              <a:ext uri="{FF2B5EF4-FFF2-40B4-BE49-F238E27FC236}">
                <a16:creationId xmlns:a16="http://schemas.microsoft.com/office/drawing/2014/main" id="{7AAFAFB5-3EFD-471C-8D5C-57A0B617A20F}"/>
              </a:ext>
            </a:extLst>
          </p:cNvPr>
          <p:cNvSpPr txBox="1"/>
          <p:nvPr/>
        </p:nvSpPr>
        <p:spPr>
          <a:xfrm>
            <a:off x="8170567" y="4122138"/>
            <a:ext cx="592072" cy="354992"/>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¿Hay una asignación de recursos* disponible en función de la calificación de prioridad?</a:t>
            </a:r>
          </a:p>
        </p:txBody>
      </p:sp>
      <p:sp>
        <p:nvSpPr>
          <p:cNvPr id="20" name="TextBox 19">
            <a:extLst>
              <a:ext uri="{FF2B5EF4-FFF2-40B4-BE49-F238E27FC236}">
                <a16:creationId xmlns:a16="http://schemas.microsoft.com/office/drawing/2014/main" id="{ADE4A2ED-8AD0-471C-B267-E1F89426E6B7}"/>
              </a:ext>
            </a:extLst>
          </p:cNvPr>
          <p:cNvSpPr txBox="1"/>
          <p:nvPr/>
        </p:nvSpPr>
        <p:spPr>
          <a:xfrm>
            <a:off x="8346790" y="5077197"/>
            <a:ext cx="498081" cy="339896"/>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Realizar la aleatorización con una herramienta válida</a:t>
            </a:r>
          </a:p>
        </p:txBody>
      </p:sp>
      <p:sp>
        <p:nvSpPr>
          <p:cNvPr id="21" name="TextBox 20">
            <a:extLst>
              <a:ext uri="{FF2B5EF4-FFF2-40B4-BE49-F238E27FC236}">
                <a16:creationId xmlns:a16="http://schemas.microsoft.com/office/drawing/2014/main" id="{7323CF4F-E651-431F-834E-6E7DE3BD8986}"/>
              </a:ext>
            </a:extLst>
          </p:cNvPr>
          <p:cNvSpPr txBox="1"/>
          <p:nvPr/>
        </p:nvSpPr>
        <p:spPr>
          <a:xfrm>
            <a:off x="8338121" y="5591437"/>
            <a:ext cx="531100" cy="339896"/>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El paciente recibe recursos de cuidados intensivos</a:t>
            </a:r>
          </a:p>
        </p:txBody>
      </p:sp>
      <p:sp>
        <p:nvSpPr>
          <p:cNvPr id="22" name="TextBox 21">
            <a:extLst>
              <a:ext uri="{FF2B5EF4-FFF2-40B4-BE49-F238E27FC236}">
                <a16:creationId xmlns:a16="http://schemas.microsoft.com/office/drawing/2014/main" id="{357FB27B-FF78-4F7B-9903-CADF6EF4AC4A}"/>
              </a:ext>
            </a:extLst>
          </p:cNvPr>
          <p:cNvSpPr txBox="1"/>
          <p:nvPr/>
        </p:nvSpPr>
        <p:spPr>
          <a:xfrm>
            <a:off x="7653959" y="5591437"/>
            <a:ext cx="531100" cy="339896"/>
          </a:xfrm>
          <a:prstGeom prst="rect">
            <a:avLst/>
          </a:prstGeom>
          <a:solidFill>
            <a:srgbClr val="C4D6A0"/>
          </a:solidFill>
          <a:ln>
            <a:solidFill>
              <a:srgbClr val="C4D6A0"/>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Continuar recibiendo recursos de cuidados intensivos</a:t>
            </a:r>
          </a:p>
        </p:txBody>
      </p:sp>
      <p:sp>
        <p:nvSpPr>
          <p:cNvPr id="23" name="TextBox 22">
            <a:extLst>
              <a:ext uri="{FF2B5EF4-FFF2-40B4-BE49-F238E27FC236}">
                <a16:creationId xmlns:a16="http://schemas.microsoft.com/office/drawing/2014/main" id="{B0363DBC-152F-458F-96D6-6D4826D01302}"/>
              </a:ext>
            </a:extLst>
          </p:cNvPr>
          <p:cNvSpPr txBox="1"/>
          <p:nvPr/>
        </p:nvSpPr>
        <p:spPr>
          <a:xfrm>
            <a:off x="7598526" y="3083918"/>
            <a:ext cx="466395" cy="353066"/>
          </a:xfrm>
          <a:prstGeom prst="rect">
            <a:avLst/>
          </a:prstGeom>
          <a:solidFill>
            <a:srgbClr val="FFF2CC"/>
          </a:solidFill>
          <a:ln>
            <a:solidFill>
              <a:srgbClr val="FFF2CC"/>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Evaluar el grado de disfunción en el órgano</a:t>
            </a:r>
          </a:p>
        </p:txBody>
      </p:sp>
      <p:sp>
        <p:nvSpPr>
          <p:cNvPr id="24" name="TextBox 23">
            <a:extLst>
              <a:ext uri="{FF2B5EF4-FFF2-40B4-BE49-F238E27FC236}">
                <a16:creationId xmlns:a16="http://schemas.microsoft.com/office/drawing/2014/main" id="{8BE4ED94-EC8D-435A-97C7-FBD1AFF06E4C}"/>
              </a:ext>
            </a:extLst>
          </p:cNvPr>
          <p:cNvSpPr txBox="1"/>
          <p:nvPr/>
        </p:nvSpPr>
        <p:spPr>
          <a:xfrm>
            <a:off x="8170567" y="3075608"/>
            <a:ext cx="466395" cy="353066"/>
          </a:xfrm>
          <a:prstGeom prst="rect">
            <a:avLst/>
          </a:prstGeom>
          <a:solidFill>
            <a:srgbClr val="FFF2CC"/>
          </a:solidFill>
          <a:ln>
            <a:solidFill>
              <a:srgbClr val="FFF2CC"/>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Adaptar a enfermedad renal crónica</a:t>
            </a:r>
          </a:p>
        </p:txBody>
      </p:sp>
      <p:sp>
        <p:nvSpPr>
          <p:cNvPr id="25" name="TextBox 24">
            <a:extLst>
              <a:ext uri="{FF2B5EF4-FFF2-40B4-BE49-F238E27FC236}">
                <a16:creationId xmlns:a16="http://schemas.microsoft.com/office/drawing/2014/main" id="{A0324D62-E45B-4569-8701-C62B761E27BD}"/>
              </a:ext>
            </a:extLst>
          </p:cNvPr>
          <p:cNvSpPr txBox="1"/>
          <p:nvPr/>
        </p:nvSpPr>
        <p:spPr>
          <a:xfrm>
            <a:off x="8746137" y="3066656"/>
            <a:ext cx="531100" cy="388456"/>
          </a:xfrm>
          <a:prstGeom prst="rect">
            <a:avLst/>
          </a:prstGeom>
          <a:solidFill>
            <a:srgbClr val="FFF2CC"/>
          </a:solidFill>
          <a:ln>
            <a:solidFill>
              <a:srgbClr val="FFF2CC"/>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Evaluar modificaciones razonables para las personas con discapacidades subyacentes</a:t>
            </a:r>
          </a:p>
        </p:txBody>
      </p:sp>
      <p:sp>
        <p:nvSpPr>
          <p:cNvPr id="26" name="TextBox 25">
            <a:extLst>
              <a:ext uri="{FF2B5EF4-FFF2-40B4-BE49-F238E27FC236}">
                <a16:creationId xmlns:a16="http://schemas.microsoft.com/office/drawing/2014/main" id="{B2FCD7C8-01B8-4F4B-BDC4-1E3951237B32}"/>
              </a:ext>
            </a:extLst>
          </p:cNvPr>
          <p:cNvSpPr txBox="1"/>
          <p:nvPr/>
        </p:nvSpPr>
        <p:spPr>
          <a:xfrm>
            <a:off x="9229117" y="3609654"/>
            <a:ext cx="469232" cy="398971"/>
          </a:xfrm>
          <a:prstGeom prst="rect">
            <a:avLst/>
          </a:prstGeom>
          <a:solidFill>
            <a:srgbClr val="FFF2CC"/>
          </a:solidFill>
          <a:ln>
            <a:solidFill>
              <a:srgbClr val="FFF2CC"/>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Confirmar calificación de prioridad</a:t>
            </a:r>
          </a:p>
        </p:txBody>
      </p:sp>
      <p:sp>
        <p:nvSpPr>
          <p:cNvPr id="27" name="TextBox 26">
            <a:extLst>
              <a:ext uri="{FF2B5EF4-FFF2-40B4-BE49-F238E27FC236}">
                <a16:creationId xmlns:a16="http://schemas.microsoft.com/office/drawing/2014/main" id="{65063B30-A7D3-472B-94C2-BC794E7522DE}"/>
              </a:ext>
            </a:extLst>
          </p:cNvPr>
          <p:cNvSpPr txBox="1"/>
          <p:nvPr/>
        </p:nvSpPr>
        <p:spPr>
          <a:xfrm>
            <a:off x="8167943" y="3611134"/>
            <a:ext cx="987625" cy="398971"/>
          </a:xfrm>
          <a:prstGeom prst="rect">
            <a:avLst/>
          </a:prstGeom>
          <a:solidFill>
            <a:srgbClr val="FFF2CC"/>
          </a:solidFill>
          <a:ln>
            <a:solidFill>
              <a:srgbClr val="FFF2CC"/>
            </a:solidFill>
          </a:ln>
        </p:spPr>
        <p:txBody>
          <a:bodyPr wrap="square" lIns="45720" tIns="0" rIns="45720" bIns="0" rtlCol="0" anchor="ctr" anchorCtr="0">
            <a:noAutofit/>
          </a:bodyPr>
          <a:lstStyle/>
          <a:p>
            <a:pPr algn="ctr"/>
            <a:r>
              <a:rPr lang="es-US" sz="400" b="0" i="1" strike="noStrike" cap="none" spc="0" baseline="0" dirty="0">
                <a:solidFill>
                  <a:srgbClr val="000000"/>
                </a:solidFill>
                <a:effectLst/>
                <a:latin typeface="Arial"/>
                <a:ea typeface="Arial"/>
                <a:cs typeface="Arial"/>
              </a:rPr>
              <a:t>Si la calificación de prioridad no es clínicamente consistente, ajústela según sea necesario, con datos del equipo multidisciplinario de priorización, al mismo tiempo que se tienen presentes los posibles sesgos.</a:t>
            </a:r>
          </a:p>
        </p:txBody>
      </p:sp>
      <p:sp>
        <p:nvSpPr>
          <p:cNvPr id="28" name="TextBox 27">
            <a:extLst>
              <a:ext uri="{FF2B5EF4-FFF2-40B4-BE49-F238E27FC236}">
                <a16:creationId xmlns:a16="http://schemas.microsoft.com/office/drawing/2014/main" id="{9860FB66-833C-4BE8-9718-2F5F35117358}"/>
              </a:ext>
            </a:extLst>
          </p:cNvPr>
          <p:cNvSpPr txBox="1"/>
          <p:nvPr/>
        </p:nvSpPr>
        <p:spPr>
          <a:xfrm>
            <a:off x="9139664" y="5455924"/>
            <a:ext cx="469232" cy="398971"/>
          </a:xfrm>
          <a:prstGeom prst="rect">
            <a:avLst/>
          </a:prstGeom>
          <a:solidFill>
            <a:srgbClr val="FFF2CC"/>
          </a:solidFill>
          <a:ln>
            <a:solidFill>
              <a:srgbClr val="FFF2CC"/>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Agregar al paciente en lista de espera de la Unidad de cuidados intensivos</a:t>
            </a:r>
          </a:p>
        </p:txBody>
      </p:sp>
      <p:sp>
        <p:nvSpPr>
          <p:cNvPr id="29" name="TextBox 28">
            <a:extLst>
              <a:ext uri="{FF2B5EF4-FFF2-40B4-BE49-F238E27FC236}">
                <a16:creationId xmlns:a16="http://schemas.microsoft.com/office/drawing/2014/main" id="{C6AFA16C-52CC-4B99-BB3C-F9A11EEFE5BF}"/>
              </a:ext>
            </a:extLst>
          </p:cNvPr>
          <p:cNvSpPr txBox="1"/>
          <p:nvPr/>
        </p:nvSpPr>
        <p:spPr>
          <a:xfrm>
            <a:off x="7665201" y="4584588"/>
            <a:ext cx="498081" cy="348564"/>
          </a:xfrm>
          <a:prstGeom prst="rect">
            <a:avLst/>
          </a:prstGeom>
          <a:solidFill>
            <a:srgbClr val="F2F2F2"/>
          </a:solidFill>
          <a:ln>
            <a:solidFill>
              <a:srgbClr val="F2F2F2"/>
            </a:solidFill>
          </a:ln>
        </p:spPr>
        <p:txBody>
          <a:bodyPr wrap="square" lIns="45720" tIns="0" rIns="45720" bIns="0" rtlCol="0" anchor="ctr" anchorCtr="0">
            <a:noAutofit/>
          </a:bodyPr>
          <a:lstStyle/>
          <a:p>
            <a:pPr algn="ctr"/>
            <a:r>
              <a:rPr lang="es-US" sz="400" b="0" i="0" strike="noStrike" cap="none" spc="0" baseline="0">
                <a:solidFill>
                  <a:srgbClr val="000000"/>
                </a:solidFill>
                <a:effectLst/>
                <a:latin typeface="Arial"/>
                <a:ea typeface="Arial"/>
                <a:cs typeface="Arial"/>
              </a:rPr>
              <a:t>¿Hay un empate?</a:t>
            </a:r>
          </a:p>
        </p:txBody>
      </p:sp>
      <p:sp>
        <p:nvSpPr>
          <p:cNvPr id="30" name="TextBox 29">
            <a:extLst>
              <a:ext uri="{FF2B5EF4-FFF2-40B4-BE49-F238E27FC236}">
                <a16:creationId xmlns:a16="http://schemas.microsoft.com/office/drawing/2014/main" id="{E155D7CE-E8CD-4B8D-8419-7919D5B3E240}"/>
              </a:ext>
            </a:extLst>
          </p:cNvPr>
          <p:cNvSpPr txBox="1"/>
          <p:nvPr/>
        </p:nvSpPr>
        <p:spPr>
          <a:xfrm>
            <a:off x="7517076" y="5068529"/>
            <a:ext cx="667983" cy="348564"/>
          </a:xfrm>
          <a:prstGeom prst="rect">
            <a:avLst/>
          </a:prstGeom>
          <a:solidFill>
            <a:srgbClr val="F2F2F2"/>
          </a:solidFill>
          <a:ln>
            <a:solidFill>
              <a:srgbClr val="F2F2F2"/>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¿Recibe el paciente en la actualmente recursos de cuidados intensivos y no está empeorando clínicamente?</a:t>
            </a:r>
          </a:p>
        </p:txBody>
      </p:sp>
      <p:sp>
        <p:nvSpPr>
          <p:cNvPr id="31" name="TextBox 30">
            <a:extLst>
              <a:ext uri="{FF2B5EF4-FFF2-40B4-BE49-F238E27FC236}">
                <a16:creationId xmlns:a16="http://schemas.microsoft.com/office/drawing/2014/main" id="{3D60E795-5138-4A7F-B29C-12E564A736EF}"/>
              </a:ext>
            </a:extLst>
          </p:cNvPr>
          <p:cNvSpPr txBox="1"/>
          <p:nvPr/>
        </p:nvSpPr>
        <p:spPr>
          <a:xfrm>
            <a:off x="6968484" y="2783354"/>
            <a:ext cx="2725889" cy="94844"/>
          </a:xfrm>
          <a:prstGeom prst="rect">
            <a:avLst/>
          </a:prstGeom>
          <a:solidFill>
            <a:srgbClr val="F2F2F2"/>
          </a:solidFill>
          <a:ln>
            <a:solidFill>
              <a:schemeClr val="tx1"/>
            </a:solidFill>
          </a:ln>
        </p:spPr>
        <p:txBody>
          <a:bodyPr wrap="square" lIns="45720" tIns="0" rIns="45720" bIns="0" rtlCol="0" anchor="ctr" anchorCtr="0">
            <a:noAutofit/>
          </a:bodyPr>
          <a:lstStyle/>
          <a:p>
            <a:pPr algn="ctr"/>
            <a:r>
              <a:rPr lang="es-US" sz="400" b="0" i="0" strike="noStrike" cap="none" spc="0" baseline="0" dirty="0">
                <a:solidFill>
                  <a:srgbClr val="000000"/>
                </a:solidFill>
                <a:effectLst/>
                <a:latin typeface="Arial"/>
                <a:ea typeface="Arial"/>
                <a:cs typeface="Arial"/>
              </a:rPr>
              <a:t>PROCESO DE PRIORIZACIÓN PARA LA ASIGNACIÓN DE RECURSOS DE CUIDADOS INTENSIVOS</a:t>
            </a:r>
          </a:p>
        </p:txBody>
      </p:sp>
      <p:sp>
        <p:nvSpPr>
          <p:cNvPr id="32" name="TextBox 31">
            <a:extLst>
              <a:ext uri="{FF2B5EF4-FFF2-40B4-BE49-F238E27FC236}">
                <a16:creationId xmlns:a16="http://schemas.microsoft.com/office/drawing/2014/main" id="{92B72E64-7EEF-4E16-B680-84344D75F893}"/>
              </a:ext>
            </a:extLst>
          </p:cNvPr>
          <p:cNvSpPr txBox="1"/>
          <p:nvPr/>
        </p:nvSpPr>
        <p:spPr>
          <a:xfrm>
            <a:off x="7517076" y="3609653"/>
            <a:ext cx="577865" cy="398971"/>
          </a:xfrm>
          <a:prstGeom prst="rect">
            <a:avLst/>
          </a:prstGeom>
          <a:solidFill>
            <a:srgbClr val="FFFF00"/>
          </a:solidFill>
          <a:ln>
            <a:solidFill>
              <a:srgbClr val="FFF2CC"/>
            </a:solidFill>
          </a:ln>
        </p:spPr>
        <p:txBody>
          <a:bodyPr wrap="square" lIns="45720" tIns="0" rIns="45720" bIns="0" rtlCol="0" anchor="ctr" anchorCtr="0">
            <a:noAutofit/>
          </a:bodyPr>
          <a:lstStyle/>
          <a:p>
            <a:pPr algn="ctr"/>
            <a:r>
              <a:rPr lang="es-US" sz="400" b="1" i="0" strike="noStrike" cap="none" spc="0" baseline="0" dirty="0">
                <a:solidFill>
                  <a:srgbClr val="FF0000"/>
                </a:solidFill>
                <a:effectLst/>
                <a:latin typeface="Arial"/>
                <a:ea typeface="Arial"/>
                <a:cs typeface="Arial"/>
              </a:rPr>
              <a:t>PAUSA</a:t>
            </a:r>
          </a:p>
          <a:p>
            <a:pPr algn="ctr"/>
            <a:endParaRPr lang="en-US" sz="100" dirty="0">
              <a:latin typeface="+mj-lt"/>
            </a:endParaRPr>
          </a:p>
          <a:p>
            <a:pPr algn="ctr"/>
            <a:r>
              <a:rPr lang="es-US" sz="400" b="0" i="0" strike="noStrike" cap="none" spc="0" baseline="0" dirty="0">
                <a:solidFill>
                  <a:srgbClr val="000000"/>
                </a:solidFill>
                <a:effectLst/>
                <a:latin typeface="Arial"/>
                <a:ea typeface="Arial"/>
                <a:cs typeface="Arial"/>
              </a:rPr>
              <a:t>Identificar sesgos de identidad</a:t>
            </a:r>
          </a:p>
          <a:p>
            <a:pPr algn="ctr"/>
            <a:endParaRPr lang="en-US" sz="200" dirty="0">
              <a:latin typeface="+mj-lt"/>
            </a:endParaRPr>
          </a:p>
          <a:p>
            <a:pPr algn="ctr"/>
            <a:r>
              <a:rPr lang="es-US" sz="400" b="0" i="0" strike="noStrike" cap="none" spc="0" baseline="0" dirty="0">
                <a:solidFill>
                  <a:srgbClr val="000000"/>
                </a:solidFill>
                <a:effectLst/>
                <a:latin typeface="Arial"/>
                <a:ea typeface="Arial"/>
                <a:cs typeface="Arial"/>
              </a:rPr>
              <a:t>Evaluar la calificación</a:t>
            </a:r>
          </a:p>
        </p:txBody>
      </p:sp>
      <p:sp>
        <p:nvSpPr>
          <p:cNvPr id="33" name="TextBox 32">
            <a:extLst>
              <a:ext uri="{FF2B5EF4-FFF2-40B4-BE49-F238E27FC236}">
                <a16:creationId xmlns:a16="http://schemas.microsoft.com/office/drawing/2014/main" id="{6F4C46FB-31D9-4864-B5FF-4F5826295C6B}"/>
              </a:ext>
            </a:extLst>
          </p:cNvPr>
          <p:cNvSpPr txBox="1"/>
          <p:nvPr/>
        </p:nvSpPr>
        <p:spPr>
          <a:xfrm>
            <a:off x="7522018" y="2904549"/>
            <a:ext cx="1675745" cy="105815"/>
          </a:xfrm>
          <a:prstGeom prst="rect">
            <a:avLst/>
          </a:prstGeom>
          <a:solidFill>
            <a:schemeClr val="bg1"/>
          </a:solidFill>
          <a:ln>
            <a:solidFill>
              <a:schemeClr val="bg1"/>
            </a:solidFill>
          </a:ln>
        </p:spPr>
        <p:txBody>
          <a:bodyPr wrap="square" lIns="45720" tIns="0" rIns="45720" bIns="0" rtlCol="0" anchor="ctr" anchorCtr="0">
            <a:noAutofit/>
          </a:bodyPr>
          <a:lstStyle/>
          <a:p>
            <a:pPr algn="ctr"/>
            <a:r>
              <a:rPr lang="es-US" sz="400" b="0" i="1" strike="noStrike" cap="none" spc="0" baseline="0" dirty="0">
                <a:solidFill>
                  <a:srgbClr val="000000"/>
                </a:solidFill>
                <a:effectLst/>
                <a:latin typeface="Arial"/>
                <a:ea typeface="Arial"/>
                <a:cs typeface="Arial"/>
              </a:rPr>
              <a:t>Determinar el pronóstico de supervivencia hospitalaria</a:t>
            </a:r>
          </a:p>
        </p:txBody>
      </p:sp>
      <p:sp>
        <p:nvSpPr>
          <p:cNvPr id="34" name="TextBox 33">
            <a:extLst>
              <a:ext uri="{FF2B5EF4-FFF2-40B4-BE49-F238E27FC236}">
                <a16:creationId xmlns:a16="http://schemas.microsoft.com/office/drawing/2014/main" id="{F368FC35-E4EB-494A-BBF3-6728E7018688}"/>
              </a:ext>
            </a:extLst>
          </p:cNvPr>
          <p:cNvSpPr txBox="1"/>
          <p:nvPr/>
        </p:nvSpPr>
        <p:spPr>
          <a:xfrm>
            <a:off x="8612337" y="4515960"/>
            <a:ext cx="778681" cy="258234"/>
          </a:xfrm>
          <a:prstGeom prst="rect">
            <a:avLst/>
          </a:prstGeom>
          <a:solidFill>
            <a:schemeClr val="bg1"/>
          </a:solidFill>
          <a:ln>
            <a:solidFill>
              <a:schemeClr val="bg1"/>
            </a:solidFill>
          </a:ln>
        </p:spPr>
        <p:txBody>
          <a:bodyPr wrap="square" lIns="45720" tIns="0" rIns="45720" bIns="0" rtlCol="0" anchor="ctr" anchorCtr="0">
            <a:noAutofit/>
          </a:bodyPr>
          <a:lstStyle/>
          <a:p>
            <a:pPr algn="ctr"/>
            <a:r>
              <a:rPr lang="es-US" sz="300" b="0" i="1" strike="noStrike" cap="none" spc="0" baseline="0" dirty="0">
                <a:solidFill>
                  <a:srgbClr val="000000"/>
                </a:solidFill>
                <a:effectLst/>
                <a:latin typeface="Arial"/>
                <a:ea typeface="Arial"/>
                <a:cs typeface="Arial"/>
              </a:rPr>
              <a:t>*Asignación por orden de prioridad (puntos más bajos = la mayor prioridad en función de los recursos disponibles)</a:t>
            </a:r>
          </a:p>
        </p:txBody>
      </p:sp>
      <p:sp>
        <p:nvSpPr>
          <p:cNvPr id="35" name="TextBox 34">
            <a:extLst>
              <a:ext uri="{FF2B5EF4-FFF2-40B4-BE49-F238E27FC236}">
                <a16:creationId xmlns:a16="http://schemas.microsoft.com/office/drawing/2014/main" id="{AF9C7966-9AE5-48F1-8EF4-FFA52CAB0B41}"/>
              </a:ext>
            </a:extLst>
          </p:cNvPr>
          <p:cNvSpPr txBox="1"/>
          <p:nvPr/>
        </p:nvSpPr>
        <p:spPr>
          <a:xfrm>
            <a:off x="8899530" y="5113694"/>
            <a:ext cx="397343" cy="258234"/>
          </a:xfrm>
          <a:prstGeom prst="rect">
            <a:avLst/>
          </a:prstGeom>
          <a:solidFill>
            <a:schemeClr val="bg1"/>
          </a:solidFill>
          <a:ln>
            <a:solidFill>
              <a:schemeClr val="bg1"/>
            </a:solidFill>
          </a:ln>
        </p:spPr>
        <p:txBody>
          <a:bodyPr wrap="square" lIns="45720" tIns="0" rIns="45720" bIns="0" rtlCol="0" anchor="ctr" anchorCtr="0">
            <a:noAutofit/>
          </a:bodyPr>
          <a:lstStyle/>
          <a:p>
            <a:pPr algn="ctr"/>
            <a:r>
              <a:rPr lang="es-US" sz="300" b="0" i="0" strike="noStrike" cap="none" spc="0" baseline="0" dirty="0">
                <a:solidFill>
                  <a:srgbClr val="000000"/>
                </a:solidFill>
                <a:effectLst/>
                <a:latin typeface="Arial"/>
                <a:ea typeface="Arial"/>
                <a:cs typeface="Arial"/>
              </a:rPr>
              <a:t>Paciente NO seleccionado aleatoriamente</a:t>
            </a:r>
          </a:p>
        </p:txBody>
      </p:sp>
      <p:sp>
        <p:nvSpPr>
          <p:cNvPr id="36" name="TextBox 35">
            <a:extLst>
              <a:ext uri="{FF2B5EF4-FFF2-40B4-BE49-F238E27FC236}">
                <a16:creationId xmlns:a16="http://schemas.microsoft.com/office/drawing/2014/main" id="{2CE9BA16-C375-4A7B-866F-83F7B621E5BF}"/>
              </a:ext>
            </a:extLst>
          </p:cNvPr>
          <p:cNvSpPr txBox="1"/>
          <p:nvPr/>
        </p:nvSpPr>
        <p:spPr>
          <a:xfrm>
            <a:off x="8191068" y="5467696"/>
            <a:ext cx="778681" cy="53007"/>
          </a:xfrm>
          <a:prstGeom prst="rect">
            <a:avLst/>
          </a:prstGeom>
          <a:solidFill>
            <a:schemeClr val="bg1"/>
          </a:solidFill>
          <a:ln>
            <a:solidFill>
              <a:schemeClr val="bg1"/>
            </a:solidFill>
          </a:ln>
        </p:spPr>
        <p:txBody>
          <a:bodyPr wrap="square" lIns="45720" tIns="0" rIns="45720" bIns="0" rtlCol="0" anchor="ctr" anchorCtr="0">
            <a:noAutofit/>
          </a:bodyPr>
          <a:lstStyle/>
          <a:p>
            <a:pPr algn="ctr"/>
            <a:r>
              <a:rPr lang="es-US" sz="300" b="0" i="0" strike="noStrike" cap="none" spc="0" baseline="0" dirty="0">
                <a:solidFill>
                  <a:srgbClr val="000000"/>
                </a:solidFill>
                <a:effectLst/>
                <a:latin typeface="Arial"/>
                <a:ea typeface="Arial"/>
                <a:cs typeface="Arial"/>
              </a:rPr>
              <a:t>Paciente seleccionado aleatoriamente</a:t>
            </a:r>
          </a:p>
        </p:txBody>
      </p:sp>
      <p:sp>
        <p:nvSpPr>
          <p:cNvPr id="37" name="TextBox 36">
            <a:extLst>
              <a:ext uri="{FF2B5EF4-FFF2-40B4-BE49-F238E27FC236}">
                <a16:creationId xmlns:a16="http://schemas.microsoft.com/office/drawing/2014/main" id="{A0699DAC-739B-4DDE-AB59-972721FC19FD}"/>
              </a:ext>
            </a:extLst>
          </p:cNvPr>
          <p:cNvSpPr txBox="1"/>
          <p:nvPr/>
        </p:nvSpPr>
        <p:spPr>
          <a:xfrm>
            <a:off x="7774510" y="5455923"/>
            <a:ext cx="277485" cy="79699"/>
          </a:xfrm>
          <a:prstGeom prst="rect">
            <a:avLst/>
          </a:prstGeom>
          <a:solidFill>
            <a:schemeClr val="bg1"/>
          </a:solidFill>
          <a:ln>
            <a:solidFill>
              <a:schemeClr val="bg1"/>
            </a:solidFill>
          </a:ln>
        </p:spPr>
        <p:txBody>
          <a:bodyPr wrap="square" lIns="45720" tIns="0" rIns="45720" bIns="0" rtlCol="0" anchor="ctr" anchorCtr="0">
            <a:noAutofit/>
          </a:bodyPr>
          <a:lstStyle/>
          <a:p>
            <a:pPr algn="ctr"/>
            <a:r>
              <a:rPr lang="es-US" sz="300" b="1" i="0" strike="noStrike" cap="none" spc="0" baseline="0">
                <a:solidFill>
                  <a:srgbClr val="000000"/>
                </a:solidFill>
                <a:effectLst/>
                <a:latin typeface="Arial"/>
                <a:ea typeface="Arial"/>
                <a:cs typeface="Arial"/>
              </a:rPr>
              <a:t>SÍ</a:t>
            </a:r>
          </a:p>
        </p:txBody>
      </p:sp>
      <p:sp>
        <p:nvSpPr>
          <p:cNvPr id="38" name="TextBox 37">
            <a:extLst>
              <a:ext uri="{FF2B5EF4-FFF2-40B4-BE49-F238E27FC236}">
                <a16:creationId xmlns:a16="http://schemas.microsoft.com/office/drawing/2014/main" id="{BEA54575-53D7-49C5-9EF0-6DFCAA82F111}"/>
              </a:ext>
            </a:extLst>
          </p:cNvPr>
          <p:cNvSpPr txBox="1"/>
          <p:nvPr/>
        </p:nvSpPr>
        <p:spPr>
          <a:xfrm>
            <a:off x="8206806" y="5202961"/>
            <a:ext cx="82888" cy="79699"/>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a:solidFill>
                  <a:srgbClr val="000000"/>
                </a:solidFill>
                <a:effectLst/>
                <a:latin typeface="Arial"/>
                <a:ea typeface="Arial"/>
                <a:cs typeface="Arial"/>
              </a:rPr>
              <a:t>NO</a:t>
            </a:r>
          </a:p>
        </p:txBody>
      </p:sp>
      <p:sp>
        <p:nvSpPr>
          <p:cNvPr id="39" name="TextBox 38">
            <a:extLst>
              <a:ext uri="{FF2B5EF4-FFF2-40B4-BE49-F238E27FC236}">
                <a16:creationId xmlns:a16="http://schemas.microsoft.com/office/drawing/2014/main" id="{B166B33C-4E0D-49ED-958F-88BF97F8807F}"/>
              </a:ext>
            </a:extLst>
          </p:cNvPr>
          <p:cNvSpPr txBox="1"/>
          <p:nvPr/>
        </p:nvSpPr>
        <p:spPr>
          <a:xfrm>
            <a:off x="8842195" y="4256090"/>
            <a:ext cx="110799" cy="79699"/>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a:solidFill>
                  <a:srgbClr val="000000"/>
                </a:solidFill>
                <a:effectLst/>
                <a:latin typeface="Arial"/>
                <a:ea typeface="Arial"/>
                <a:cs typeface="Arial"/>
              </a:rPr>
              <a:t>SÍ</a:t>
            </a:r>
          </a:p>
        </p:txBody>
      </p:sp>
      <p:sp>
        <p:nvSpPr>
          <p:cNvPr id="40" name="TextBox 39">
            <a:extLst>
              <a:ext uri="{FF2B5EF4-FFF2-40B4-BE49-F238E27FC236}">
                <a16:creationId xmlns:a16="http://schemas.microsoft.com/office/drawing/2014/main" id="{750FE2B1-7413-4A01-B214-9E1CF79ADAE6}"/>
              </a:ext>
            </a:extLst>
          </p:cNvPr>
          <p:cNvSpPr txBox="1"/>
          <p:nvPr/>
        </p:nvSpPr>
        <p:spPr>
          <a:xfrm>
            <a:off x="9011687" y="4830838"/>
            <a:ext cx="82888" cy="79699"/>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a:solidFill>
                  <a:srgbClr val="000000"/>
                </a:solidFill>
                <a:effectLst/>
                <a:latin typeface="Arial"/>
                <a:ea typeface="Arial"/>
                <a:cs typeface="Arial"/>
              </a:rPr>
              <a:t>NO</a:t>
            </a:r>
          </a:p>
        </p:txBody>
      </p:sp>
      <p:sp>
        <p:nvSpPr>
          <p:cNvPr id="41" name="TextBox 40">
            <a:extLst>
              <a:ext uri="{FF2B5EF4-FFF2-40B4-BE49-F238E27FC236}">
                <a16:creationId xmlns:a16="http://schemas.microsoft.com/office/drawing/2014/main" id="{3EDB2C43-118A-4D39-ACD1-E15A5BC52429}"/>
              </a:ext>
            </a:extLst>
          </p:cNvPr>
          <p:cNvSpPr txBox="1"/>
          <p:nvPr/>
        </p:nvSpPr>
        <p:spPr>
          <a:xfrm>
            <a:off x="7185886" y="2886428"/>
            <a:ext cx="82888" cy="79699"/>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a:solidFill>
                  <a:srgbClr val="000000"/>
                </a:solidFill>
                <a:effectLst/>
                <a:latin typeface="Arial"/>
                <a:ea typeface="Arial"/>
                <a:cs typeface="Arial"/>
              </a:rPr>
              <a:t>NO</a:t>
            </a:r>
          </a:p>
        </p:txBody>
      </p:sp>
      <p:sp>
        <p:nvSpPr>
          <p:cNvPr id="42" name="TextBox 41">
            <a:extLst>
              <a:ext uri="{FF2B5EF4-FFF2-40B4-BE49-F238E27FC236}">
                <a16:creationId xmlns:a16="http://schemas.microsoft.com/office/drawing/2014/main" id="{8368DA2E-6F80-4C94-924F-EF411D14A827}"/>
              </a:ext>
            </a:extLst>
          </p:cNvPr>
          <p:cNvSpPr txBox="1"/>
          <p:nvPr/>
        </p:nvSpPr>
        <p:spPr>
          <a:xfrm>
            <a:off x="7571071" y="2052156"/>
            <a:ext cx="82888" cy="79699"/>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a:solidFill>
                  <a:srgbClr val="000000"/>
                </a:solidFill>
                <a:effectLst/>
                <a:latin typeface="Arial"/>
                <a:ea typeface="Arial"/>
                <a:cs typeface="Arial"/>
              </a:rPr>
              <a:t>NO</a:t>
            </a:r>
          </a:p>
        </p:txBody>
      </p:sp>
      <p:sp>
        <p:nvSpPr>
          <p:cNvPr id="43" name="TextBox 42">
            <a:extLst>
              <a:ext uri="{FF2B5EF4-FFF2-40B4-BE49-F238E27FC236}">
                <a16:creationId xmlns:a16="http://schemas.microsoft.com/office/drawing/2014/main" id="{3A8088CA-005E-40F6-8487-A9AE998574FD}"/>
              </a:ext>
            </a:extLst>
          </p:cNvPr>
          <p:cNvSpPr txBox="1"/>
          <p:nvPr/>
        </p:nvSpPr>
        <p:spPr>
          <a:xfrm>
            <a:off x="7562618" y="1588587"/>
            <a:ext cx="82888" cy="79699"/>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a:solidFill>
                  <a:srgbClr val="000000"/>
                </a:solidFill>
                <a:effectLst/>
                <a:latin typeface="Arial"/>
                <a:ea typeface="Arial"/>
                <a:cs typeface="Arial"/>
              </a:rPr>
              <a:t>NO</a:t>
            </a:r>
          </a:p>
        </p:txBody>
      </p:sp>
      <p:sp>
        <p:nvSpPr>
          <p:cNvPr id="44" name="TextBox 43">
            <a:extLst>
              <a:ext uri="{FF2B5EF4-FFF2-40B4-BE49-F238E27FC236}">
                <a16:creationId xmlns:a16="http://schemas.microsoft.com/office/drawing/2014/main" id="{DED947F8-8BAC-40C0-8475-3B4C9446E248}"/>
              </a:ext>
            </a:extLst>
          </p:cNvPr>
          <p:cNvSpPr txBox="1"/>
          <p:nvPr/>
        </p:nvSpPr>
        <p:spPr>
          <a:xfrm>
            <a:off x="7564889" y="2532706"/>
            <a:ext cx="89070" cy="79699"/>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a:solidFill>
                  <a:srgbClr val="000000"/>
                </a:solidFill>
                <a:effectLst/>
                <a:latin typeface="Arial"/>
                <a:ea typeface="Arial"/>
                <a:cs typeface="Arial"/>
              </a:rPr>
              <a:t>SÍ</a:t>
            </a:r>
          </a:p>
        </p:txBody>
      </p:sp>
      <p:sp>
        <p:nvSpPr>
          <p:cNvPr id="45" name="TextBox 44">
            <a:extLst>
              <a:ext uri="{FF2B5EF4-FFF2-40B4-BE49-F238E27FC236}">
                <a16:creationId xmlns:a16="http://schemas.microsoft.com/office/drawing/2014/main" id="{40FC3063-16AD-44AF-9B79-AAFDCB607AE7}"/>
              </a:ext>
            </a:extLst>
          </p:cNvPr>
          <p:cNvSpPr txBox="1"/>
          <p:nvPr/>
        </p:nvSpPr>
        <p:spPr>
          <a:xfrm>
            <a:off x="7179704" y="2292989"/>
            <a:ext cx="89070" cy="57755"/>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dirty="0">
                <a:solidFill>
                  <a:srgbClr val="000000"/>
                </a:solidFill>
                <a:effectLst/>
                <a:latin typeface="Arial"/>
                <a:ea typeface="Arial"/>
                <a:cs typeface="Arial"/>
              </a:rPr>
              <a:t>SÍ</a:t>
            </a:r>
          </a:p>
        </p:txBody>
      </p:sp>
      <p:sp>
        <p:nvSpPr>
          <p:cNvPr id="46" name="TextBox 45">
            <a:extLst>
              <a:ext uri="{FF2B5EF4-FFF2-40B4-BE49-F238E27FC236}">
                <a16:creationId xmlns:a16="http://schemas.microsoft.com/office/drawing/2014/main" id="{1C2D059D-F355-4858-8A98-BFF937CD4D86}"/>
              </a:ext>
            </a:extLst>
          </p:cNvPr>
          <p:cNvSpPr txBox="1"/>
          <p:nvPr/>
        </p:nvSpPr>
        <p:spPr>
          <a:xfrm>
            <a:off x="7179704" y="1808839"/>
            <a:ext cx="89070" cy="57755"/>
          </a:xfrm>
          <a:prstGeom prst="rect">
            <a:avLst/>
          </a:prstGeom>
          <a:solidFill>
            <a:schemeClr val="bg1"/>
          </a:solidFill>
          <a:ln>
            <a:solidFill>
              <a:schemeClr val="bg1"/>
            </a:solidFill>
          </a:ln>
        </p:spPr>
        <p:txBody>
          <a:bodyPr wrap="square" lIns="0" tIns="0" rIns="0" bIns="0" rtlCol="0" anchor="ctr" anchorCtr="0">
            <a:noAutofit/>
          </a:bodyPr>
          <a:lstStyle/>
          <a:p>
            <a:pPr algn="ctr"/>
            <a:r>
              <a:rPr lang="es-US" sz="300" b="1" i="0" strike="noStrike" cap="none" spc="0" baseline="0" dirty="0">
                <a:solidFill>
                  <a:srgbClr val="000000"/>
                </a:solidFill>
                <a:effectLst/>
                <a:latin typeface="Arial"/>
                <a:ea typeface="Arial"/>
                <a:cs typeface="Arial"/>
              </a:rPr>
              <a:t>SÍ</a:t>
            </a:r>
          </a:p>
        </p:txBody>
      </p:sp>
    </p:spTree>
    <p:extLst>
      <p:ext uri="{BB962C8B-B14F-4D97-AF65-F5344CB8AC3E}">
        <p14:creationId xmlns:p14="http://schemas.microsoft.com/office/powerpoint/2010/main" val="159944438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5648-EDAB-4C89-A390-C74FB7C2DE8B}"/>
              </a:ext>
            </a:extLst>
          </p:cNvPr>
          <p:cNvSpPr>
            <a:spLocks noGrp="1"/>
          </p:cNvSpPr>
          <p:nvPr>
            <p:ph type="title"/>
          </p:nvPr>
        </p:nvSpPr>
        <p:spPr>
          <a:xfrm>
            <a:off x="576784" y="419100"/>
            <a:ext cx="10972800" cy="1143000"/>
          </a:xfrm>
        </p:spPr>
        <p:txBody>
          <a:bodyPr/>
          <a:lstStyle/>
          <a:p>
            <a:r>
              <a:rPr lang="es-US" sz="4000" b="1" i="0" strike="noStrike" cap="none" spc="0" baseline="0" dirty="0">
                <a:solidFill>
                  <a:srgbClr val="005595"/>
                </a:solidFill>
                <a:effectLst/>
                <a:latin typeface="Arial"/>
                <a:ea typeface="Arial"/>
                <a:cs typeface="Arial"/>
              </a:rPr>
              <a:t>Ejemplos de enfoques de criterios múltiples</a:t>
            </a:r>
            <a:br>
              <a:rPr sz="4400" dirty="0"/>
            </a:br>
            <a:r>
              <a:rPr lang="es-US" sz="3200" b="1" i="0" strike="noStrike" cap="none" spc="0" baseline="0" dirty="0">
                <a:solidFill>
                  <a:srgbClr val="005595"/>
                </a:solidFill>
                <a:effectLst/>
                <a:latin typeface="Arial"/>
                <a:ea typeface="Arial"/>
                <a:cs typeface="Arial"/>
              </a:rPr>
              <a:t>Para aportes del comité y del público</a:t>
            </a:r>
          </a:p>
        </p:txBody>
      </p:sp>
      <p:sp>
        <p:nvSpPr>
          <p:cNvPr id="3" name="Content Placeholder 2">
            <a:extLst>
              <a:ext uri="{FF2B5EF4-FFF2-40B4-BE49-F238E27FC236}">
                <a16:creationId xmlns:a16="http://schemas.microsoft.com/office/drawing/2014/main" id="{898D1A90-3FCB-4C6A-BCDD-60B32F8BA902}"/>
              </a:ext>
            </a:extLst>
          </p:cNvPr>
          <p:cNvSpPr>
            <a:spLocks noGrp="1"/>
          </p:cNvSpPr>
          <p:nvPr>
            <p:ph idx="1"/>
          </p:nvPr>
        </p:nvSpPr>
        <p:spPr>
          <a:xfrm>
            <a:off x="609600" y="1905000"/>
            <a:ext cx="10972800" cy="4038600"/>
          </a:xfrm>
        </p:spPr>
        <p:txBody>
          <a:bodyPr/>
          <a:lstStyle/>
          <a:p>
            <a:pPr marL="514350" indent="-514350">
              <a:buFont typeface="+mj-lt"/>
              <a:buAutoNum type="alphaUcPeriod"/>
            </a:pPr>
            <a:r>
              <a:rPr lang="es-US" sz="3200" b="0" i="0" strike="noStrike" cap="none" spc="0" baseline="0" dirty="0">
                <a:solidFill>
                  <a:srgbClr val="005595"/>
                </a:solidFill>
                <a:effectLst/>
                <a:latin typeface="Calibri"/>
                <a:ea typeface="Calibri"/>
                <a:cs typeface="Calibri"/>
              </a:rPr>
              <a:t>Pronóstico clínico + oportunidades equitativas</a:t>
            </a:r>
          </a:p>
          <a:p>
            <a:pPr>
              <a:buFont typeface="+mj-lt"/>
              <a:buAutoNum type="alphaUcPeriod"/>
            </a:pPr>
            <a:endParaRPr lang="en-US" sz="1200" dirty="0">
              <a:latin typeface="Calibri" panose="020F0502020204030204" pitchFamily="34" charset="0"/>
              <a:cs typeface="Calibri" panose="020F0502020204030204" pitchFamily="34" charset="0"/>
            </a:endParaRPr>
          </a:p>
          <a:p>
            <a:pPr marL="514350" indent="-514350">
              <a:buFont typeface="+mj-lt"/>
              <a:buAutoNum type="alphaUcPeriod"/>
            </a:pPr>
            <a:r>
              <a:rPr lang="es-US" sz="3200" b="0" i="0" strike="noStrike" cap="none" spc="0" baseline="0" dirty="0">
                <a:solidFill>
                  <a:srgbClr val="005595"/>
                </a:solidFill>
                <a:effectLst/>
                <a:latin typeface="Calibri"/>
                <a:ea typeface="Calibri"/>
                <a:cs typeface="Calibri"/>
              </a:rPr>
              <a:t>Pronóstico clínico, ciclo de vida y oportunidades equitativas</a:t>
            </a:r>
          </a:p>
          <a:p>
            <a:pPr>
              <a:buFont typeface="+mj-lt"/>
              <a:buAutoNum type="alphaUcPeriod"/>
            </a:pPr>
            <a:endParaRPr lang="en-US" sz="1200" dirty="0">
              <a:latin typeface="Calibri" panose="020F0502020204030204" pitchFamily="34" charset="0"/>
              <a:cs typeface="Calibri" panose="020F0502020204030204" pitchFamily="34" charset="0"/>
            </a:endParaRPr>
          </a:p>
          <a:p>
            <a:pPr marL="514350" indent="-514350">
              <a:buFont typeface="+mj-lt"/>
              <a:buAutoNum type="alphaUcPeriod"/>
            </a:pPr>
            <a:r>
              <a:rPr lang="es-US" sz="3200" b="0" i="0" strike="noStrike" cap="none" spc="0" baseline="0" dirty="0">
                <a:solidFill>
                  <a:srgbClr val="005595"/>
                </a:solidFill>
                <a:effectLst/>
                <a:latin typeface="Calibri"/>
                <a:ea typeface="Calibri"/>
                <a:cs typeface="Calibri"/>
              </a:rPr>
              <a:t>Pronóstico clínico, trabajador esencial, efecto multiplicador y oportunidades equitativas</a:t>
            </a:r>
          </a:p>
        </p:txBody>
      </p:sp>
      <p:sp>
        <p:nvSpPr>
          <p:cNvPr id="4" name="Slide Number Placeholder 3">
            <a:extLst>
              <a:ext uri="{FF2B5EF4-FFF2-40B4-BE49-F238E27FC236}">
                <a16:creationId xmlns:a16="http://schemas.microsoft.com/office/drawing/2014/main" id="{AE0A5A55-F633-4739-8373-691ECD7D2181}"/>
              </a:ext>
            </a:extLst>
          </p:cNvPr>
          <p:cNvSpPr>
            <a:spLocks noGrp="1"/>
          </p:cNvSpPr>
          <p:nvPr>
            <p:ph type="sldNum" sz="quarter" idx="11"/>
          </p:nvPr>
        </p:nvSpPr>
        <p:spPr/>
        <p:txBody>
          <a:bodyPr/>
          <a:lstStyle/>
          <a:p>
            <a:pPr>
              <a:defRPr/>
            </a:pPr>
            <a:fld id="{678D0E47-2870-4D7F-9E5B-E656D1108487}" type="slidenum">
              <a:rPr lang="en-US" altLang="en-US" smtClean="0"/>
              <a:pPr>
                <a:defRPr/>
              </a:pPr>
              <a:t>24</a:t>
            </a:fld>
            <a:endParaRPr lang="en-US" altLang="en-US"/>
          </a:p>
        </p:txBody>
      </p:sp>
    </p:spTree>
    <p:extLst>
      <p:ext uri="{BB962C8B-B14F-4D97-AF65-F5344CB8AC3E}">
        <p14:creationId xmlns:p14="http://schemas.microsoft.com/office/powerpoint/2010/main" val="229374416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0DD5A-33A3-4249-90B6-3EA78E866AEC}"/>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Ejemplo A: (</a:t>
            </a:r>
            <a:r>
              <a:rPr lang="es-US" dirty="0">
                <a:latin typeface="Arial"/>
                <a:ea typeface="Arial"/>
                <a:cs typeface="Arial"/>
              </a:rPr>
              <a:t>continuación)</a:t>
            </a:r>
            <a:endParaRPr lang="es-US" sz="4400" b="1" i="0" strike="noStrike" cap="none" spc="0" baseline="0" dirty="0">
              <a:solidFill>
                <a:srgbClr val="005595"/>
              </a:solidFill>
              <a:effectLst/>
              <a:latin typeface="Arial"/>
              <a:ea typeface="Arial"/>
              <a:cs typeface="Arial"/>
            </a:endParaRPr>
          </a:p>
        </p:txBody>
      </p:sp>
      <p:sp>
        <p:nvSpPr>
          <p:cNvPr id="3" name="Content Placeholder 2">
            <a:extLst>
              <a:ext uri="{FF2B5EF4-FFF2-40B4-BE49-F238E27FC236}">
                <a16:creationId xmlns:a16="http://schemas.microsoft.com/office/drawing/2014/main" id="{A4AE3DBA-001E-4E10-A9CF-994C6C69C7F3}"/>
              </a:ext>
            </a:extLst>
          </p:cNvPr>
          <p:cNvSpPr>
            <a:spLocks noGrp="1"/>
          </p:cNvSpPr>
          <p:nvPr>
            <p:ph idx="1"/>
          </p:nvPr>
        </p:nvSpPr>
        <p:spPr/>
        <p:txBody>
          <a:bodyPr/>
          <a:lstStyle/>
          <a:p>
            <a:r>
              <a:rPr lang="es-US" sz="3200" b="0" i="0" strike="noStrike" cap="none" spc="0" baseline="0" dirty="0">
                <a:solidFill>
                  <a:srgbClr val="005595"/>
                </a:solidFill>
                <a:effectLst/>
                <a:latin typeface="Calibri"/>
                <a:ea typeface="Calibri"/>
                <a:cs typeface="Calibri"/>
              </a:rPr>
              <a:t>Criterio de oportunidades equitativas:</a:t>
            </a:r>
          </a:p>
          <a:p>
            <a:pPr lvl="1"/>
            <a:r>
              <a:rPr lang="es-US" sz="2800" b="0" i="0" strike="noStrike" cap="none" spc="0" baseline="0" dirty="0">
                <a:solidFill>
                  <a:srgbClr val="005595"/>
                </a:solidFill>
                <a:effectLst/>
                <a:latin typeface="Calibri"/>
                <a:ea typeface="Calibri"/>
                <a:cs typeface="Calibri"/>
              </a:rPr>
              <a:t>Determine la calificación de desventaja según el índice de desventaja de su residencia geográfica.</a:t>
            </a:r>
          </a:p>
          <a:p>
            <a:pPr lvl="1"/>
            <a:r>
              <a:rPr lang="es-US" sz="2800" b="0" i="0" strike="noStrike" cap="none" spc="0" baseline="0" dirty="0">
                <a:solidFill>
                  <a:srgbClr val="005595"/>
                </a:solidFill>
                <a:effectLst/>
                <a:latin typeface="Calibri"/>
                <a:ea typeface="Calibri"/>
                <a:cs typeface="Calibri"/>
              </a:rPr>
              <a:t>Asigne una ponderación adicional de oportunidades equitativas para los pacientes en función de su nivel de desventaja, proporcional al impacto (medido por el índice de desventaja). </a:t>
            </a:r>
          </a:p>
          <a:p>
            <a:pPr lvl="1"/>
            <a:r>
              <a:rPr lang="es-US" sz="2800" b="0" i="0" strike="noStrike" cap="none" spc="0" baseline="0" dirty="0">
                <a:solidFill>
                  <a:srgbClr val="005595"/>
                </a:solidFill>
                <a:effectLst/>
                <a:latin typeface="Calibri"/>
                <a:ea typeface="Calibri"/>
                <a:cs typeface="Calibri"/>
              </a:rPr>
              <a:t>Complete el proceso de aleatorización ponderado automatizado (un sorteo) utilizando el software disponible para determinar quién recibe el recurso.</a:t>
            </a:r>
          </a:p>
          <a:p>
            <a:pPr marL="457200" lvl="1" indent="0">
              <a:buNone/>
            </a:pPr>
            <a:endParaRPr lang="en-US" dirty="0"/>
          </a:p>
        </p:txBody>
      </p:sp>
    </p:spTree>
    <p:extLst>
      <p:ext uri="{BB962C8B-B14F-4D97-AF65-F5344CB8AC3E}">
        <p14:creationId xmlns:p14="http://schemas.microsoft.com/office/powerpoint/2010/main" val="37616132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5EDB7-66FA-4240-A335-B27183464818}"/>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Ejemplo A: ¿A quién se da prioridad?</a:t>
            </a:r>
          </a:p>
        </p:txBody>
      </p:sp>
      <p:sp>
        <p:nvSpPr>
          <p:cNvPr id="3" name="Content Placeholder 2">
            <a:extLst>
              <a:ext uri="{FF2B5EF4-FFF2-40B4-BE49-F238E27FC236}">
                <a16:creationId xmlns:a16="http://schemas.microsoft.com/office/drawing/2014/main" id="{8188FC3D-198A-4B13-AB05-383846266F39}"/>
              </a:ext>
            </a:extLst>
          </p:cNvPr>
          <p:cNvSpPr>
            <a:spLocks noGrp="1"/>
          </p:cNvSpPr>
          <p:nvPr>
            <p:ph idx="1"/>
          </p:nvPr>
        </p:nvSpPr>
        <p:spPr>
          <a:xfrm>
            <a:off x="609600" y="1600200"/>
            <a:ext cx="10972800" cy="4267200"/>
          </a:xfrm>
        </p:spPr>
        <p:txBody>
          <a:bodyPr/>
          <a:lstStyle/>
          <a:p>
            <a:r>
              <a:rPr lang="es-US" sz="3200" b="0" i="0" strike="noStrike" cap="none" spc="0" baseline="0">
                <a:solidFill>
                  <a:srgbClr val="005595"/>
                </a:solidFill>
                <a:effectLst/>
                <a:latin typeface="Calibri"/>
                <a:ea typeface="Calibri"/>
                <a:cs typeface="Calibri"/>
              </a:rPr>
              <a:t>Los pacientes que tienen la mayor probabilidad de sobrevivir a la hospitalización (una probabilidad mayor o igual al 90 %) según el pronóstico clínico serían el primer grupo priorizado. </a:t>
            </a:r>
          </a:p>
          <a:p>
            <a:endParaRPr lang="en-US" sz="800">
              <a:latin typeface="Calibri" panose="020F0502020204030204" pitchFamily="34" charset="0"/>
              <a:cs typeface="Calibri" panose="020F0502020204030204" pitchFamily="34" charset="0"/>
            </a:endParaRPr>
          </a:p>
          <a:p>
            <a:r>
              <a:rPr lang="es-US" sz="3200" b="0" i="0" strike="noStrike" cap="none" spc="0" baseline="0">
                <a:solidFill>
                  <a:srgbClr val="005595"/>
                </a:solidFill>
                <a:effectLst/>
                <a:latin typeface="Calibri"/>
                <a:ea typeface="Calibri"/>
                <a:cs typeface="Calibri"/>
              </a:rPr>
              <a:t>Los pacientes dentro de este grupo que hayan sufrido la mayor desventaja tendrían más probabilidades de tener prioridad frente a otros pacientes que hayan sufrido la menor desventaja, de forma proporcional al impacto que tuvo la emergencia en el grupo desfavorecido.</a:t>
            </a:r>
          </a:p>
        </p:txBody>
      </p:sp>
      <p:sp>
        <p:nvSpPr>
          <p:cNvPr id="4" name="Slide Number Placeholder 3">
            <a:extLst>
              <a:ext uri="{FF2B5EF4-FFF2-40B4-BE49-F238E27FC236}">
                <a16:creationId xmlns:a16="http://schemas.microsoft.com/office/drawing/2014/main" id="{C0758775-00DD-4353-A279-F987744B54BF}"/>
              </a:ext>
            </a:extLst>
          </p:cNvPr>
          <p:cNvSpPr>
            <a:spLocks noGrp="1"/>
          </p:cNvSpPr>
          <p:nvPr>
            <p:ph type="sldNum" sz="quarter" idx="11"/>
          </p:nvPr>
        </p:nvSpPr>
        <p:spPr/>
        <p:txBody>
          <a:bodyPr/>
          <a:lstStyle/>
          <a:p>
            <a:pPr>
              <a:defRPr/>
            </a:pPr>
            <a:fld id="{678D0E47-2870-4D7F-9E5B-E656D1108487}" type="slidenum">
              <a:rPr lang="en-US" altLang="en-US" smtClean="0"/>
              <a:pPr>
                <a:defRPr/>
              </a:pPr>
              <a:t>26</a:t>
            </a:fld>
            <a:endParaRPr lang="en-US" altLang="en-US"/>
          </a:p>
        </p:txBody>
      </p:sp>
    </p:spTree>
    <p:extLst>
      <p:ext uri="{BB962C8B-B14F-4D97-AF65-F5344CB8AC3E}">
        <p14:creationId xmlns:p14="http://schemas.microsoft.com/office/powerpoint/2010/main" val="71882772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CAC69-4763-49DE-AE8A-D2A06BDB10EA}"/>
              </a:ext>
            </a:extLst>
          </p:cNvPr>
          <p:cNvSpPr>
            <a:spLocks noGrp="1"/>
          </p:cNvSpPr>
          <p:nvPr>
            <p:ph type="title"/>
          </p:nvPr>
        </p:nvSpPr>
        <p:spPr>
          <a:xfrm>
            <a:off x="560098" y="381000"/>
            <a:ext cx="10972800" cy="1143000"/>
          </a:xfrm>
        </p:spPr>
        <p:txBody>
          <a:bodyPr/>
          <a:lstStyle/>
          <a:p>
            <a:r>
              <a:rPr lang="es-US" sz="3600" b="1" i="0" strike="noStrike" cap="none" spc="0" baseline="0" dirty="0">
                <a:solidFill>
                  <a:srgbClr val="005595"/>
                </a:solidFill>
                <a:effectLst/>
                <a:latin typeface="Arial"/>
                <a:ea typeface="Arial"/>
                <a:cs typeface="Arial"/>
              </a:rPr>
              <a:t>Ejemplo B: Pronóstico clínico, ciclo de vida* y oportunidades equitativas</a:t>
            </a:r>
          </a:p>
        </p:txBody>
      </p:sp>
      <p:sp>
        <p:nvSpPr>
          <p:cNvPr id="3" name="Content Placeholder 2">
            <a:extLst>
              <a:ext uri="{FF2B5EF4-FFF2-40B4-BE49-F238E27FC236}">
                <a16:creationId xmlns:a16="http://schemas.microsoft.com/office/drawing/2014/main" id="{765F381D-2438-4626-8162-A060EE63A348}"/>
              </a:ext>
            </a:extLst>
          </p:cNvPr>
          <p:cNvSpPr>
            <a:spLocks noGrp="1"/>
          </p:cNvSpPr>
          <p:nvPr>
            <p:ph idx="1"/>
          </p:nvPr>
        </p:nvSpPr>
        <p:spPr>
          <a:xfrm>
            <a:off x="406400" y="1524000"/>
            <a:ext cx="11480800" cy="4572000"/>
          </a:xfrm>
        </p:spPr>
        <p:txBody>
          <a:bodyPr/>
          <a:lstStyle/>
          <a:p>
            <a:r>
              <a:rPr lang="es-US" sz="2800" b="1" i="0" strike="noStrike" cap="none" spc="0" baseline="0" dirty="0">
                <a:solidFill>
                  <a:srgbClr val="005595"/>
                </a:solidFill>
                <a:effectLst/>
                <a:latin typeface="Calibri"/>
                <a:ea typeface="Calibri"/>
                <a:cs typeface="Calibri"/>
              </a:rPr>
              <a:t>Paso 1.</a:t>
            </a:r>
            <a:r>
              <a:rPr lang="es-US" sz="2800" b="0" i="0" strike="noStrike" cap="none" spc="0" baseline="0" dirty="0">
                <a:solidFill>
                  <a:srgbClr val="005595"/>
                </a:solidFill>
                <a:effectLst/>
                <a:latin typeface="Calibri"/>
                <a:ea typeface="Calibri"/>
                <a:cs typeface="Calibri"/>
              </a:rPr>
              <a:t> Pronóstico clínico: evalúe la posibilidad del paciente de sobrevivir a la hospitalización. El grupo 1 obtiene la prioridad más alta para el recurso y el grupo 3 obtiene la prioridad más baja para el recurso:</a:t>
            </a:r>
          </a:p>
          <a:p>
            <a:endParaRPr lang="es-US" sz="2800" b="0" i="0" strike="noStrike" cap="none" spc="0" baseline="0" dirty="0">
              <a:solidFill>
                <a:srgbClr val="005595"/>
              </a:solidFill>
              <a:effectLst/>
              <a:latin typeface="Calibri"/>
              <a:ea typeface="Calibri"/>
              <a:cs typeface="Calibri"/>
            </a:endParaRPr>
          </a:p>
          <a:p>
            <a:endParaRPr lang="en-US" sz="800" dirty="0">
              <a:latin typeface="Calibri" panose="020F0502020204030204" pitchFamily="34" charset="0"/>
              <a:cs typeface="Calibri" panose="020F0502020204030204" pitchFamily="34" charset="0"/>
            </a:endParaRPr>
          </a:p>
          <a:p>
            <a:pPr marL="0" indent="0">
              <a:buNone/>
            </a:pPr>
            <a:endParaRPr lang="en-US" sz="2800" dirty="0">
              <a:latin typeface="Calibri" panose="020F0502020204030204" pitchFamily="34" charset="0"/>
              <a:cs typeface="Calibri" panose="020F0502020204030204" pitchFamily="34" charset="0"/>
            </a:endParaRPr>
          </a:p>
          <a:p>
            <a:pPr marL="0" indent="0">
              <a:buNone/>
            </a:pPr>
            <a:endParaRPr lang="en-US" sz="3600" dirty="0">
              <a:latin typeface="Calibri" panose="020F0502020204030204" pitchFamily="34" charset="0"/>
              <a:cs typeface="Calibri" panose="020F0502020204030204" pitchFamily="34" charset="0"/>
            </a:endParaRPr>
          </a:p>
          <a:p>
            <a:r>
              <a:rPr lang="es-US" sz="2800" b="1" i="0" strike="noStrike" cap="none" spc="0" baseline="0" dirty="0">
                <a:solidFill>
                  <a:srgbClr val="005595"/>
                </a:solidFill>
                <a:effectLst/>
                <a:latin typeface="Calibri"/>
                <a:ea typeface="Calibri"/>
                <a:cs typeface="Calibri"/>
              </a:rPr>
              <a:t>Paso 2</a:t>
            </a:r>
            <a:r>
              <a:rPr lang="es-US" sz="2800" b="0" i="0" strike="noStrike" cap="none" spc="0" baseline="0" dirty="0">
                <a:solidFill>
                  <a:srgbClr val="005595"/>
                </a:solidFill>
                <a:effectLst/>
                <a:latin typeface="Calibri"/>
                <a:ea typeface="Calibri"/>
                <a:cs typeface="Calibri"/>
              </a:rPr>
              <a:t>: si no hay suficientes recursos para pacientes del mismo grupo de pronóstico, los pacientes que se encuentran en una etapa anterior de la vida (en función de la edad) reciben prioridad para el recurso.</a:t>
            </a:r>
          </a:p>
          <a:p>
            <a:pPr marL="0" indent="0">
              <a:buNone/>
            </a:pPr>
            <a:r>
              <a:rPr lang="en-US" sz="1800" dirty="0"/>
              <a:t>     </a:t>
            </a:r>
          </a:p>
        </p:txBody>
      </p:sp>
      <p:sp>
        <p:nvSpPr>
          <p:cNvPr id="4" name="Slide Number Placeholder 3">
            <a:extLst>
              <a:ext uri="{FF2B5EF4-FFF2-40B4-BE49-F238E27FC236}">
                <a16:creationId xmlns:a16="http://schemas.microsoft.com/office/drawing/2014/main" id="{0336BEAC-D909-41D7-89DA-508C62665416}"/>
              </a:ext>
            </a:extLst>
          </p:cNvPr>
          <p:cNvSpPr>
            <a:spLocks noGrp="1"/>
          </p:cNvSpPr>
          <p:nvPr>
            <p:ph type="sldNum" sz="quarter" idx="11"/>
          </p:nvPr>
        </p:nvSpPr>
        <p:spPr/>
        <p:txBody>
          <a:bodyPr/>
          <a:lstStyle/>
          <a:p>
            <a:pPr>
              <a:defRPr/>
            </a:pPr>
            <a:fld id="{678D0E47-2870-4D7F-9E5B-E656D1108487}" type="slidenum">
              <a:rPr lang="en-US" altLang="en-US" smtClean="0"/>
              <a:pPr>
                <a:defRPr/>
              </a:pPr>
              <a:t>27</a:t>
            </a:fld>
            <a:endParaRPr lang="en-US" altLang="en-US" dirty="0"/>
          </a:p>
        </p:txBody>
      </p:sp>
      <p:graphicFrame>
        <p:nvGraphicFramePr>
          <p:cNvPr id="5" name="Table 8">
            <a:extLst>
              <a:ext uri="{FF2B5EF4-FFF2-40B4-BE49-F238E27FC236}">
                <a16:creationId xmlns:a16="http://schemas.microsoft.com/office/drawing/2014/main" id="{E095BAC9-F6CF-4648-A60D-C06617F0E86B}"/>
              </a:ext>
            </a:extLst>
          </p:cNvPr>
          <p:cNvGraphicFramePr/>
          <p:nvPr>
            <p:extLst>
              <p:ext uri="{D42A27DB-BD31-4B8C-83A1-F6EECF244321}">
                <p14:modId xmlns:p14="http://schemas.microsoft.com/office/powerpoint/2010/main" val="1580284200"/>
              </p:ext>
            </p:extLst>
          </p:nvPr>
        </p:nvGraphicFramePr>
        <p:xfrm>
          <a:off x="679180" y="3074494"/>
          <a:ext cx="10935240" cy="1453331"/>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447491">
                <a:tc>
                  <a:txBody>
                    <a:bodyPr/>
                    <a:lstStyle/>
                    <a:p>
                      <a:pPr algn="ctr"/>
                      <a:r>
                        <a:rPr lang="es-US" sz="2000" b="1" i="0" strike="noStrike" cap="none" spc="0" baseline="0" dirty="0">
                          <a:solidFill>
                            <a:srgbClr val="FFFFFF"/>
                          </a:solidFill>
                          <a:effectLst/>
                          <a:latin typeface="Calibri"/>
                          <a:ea typeface="Calibri"/>
                          <a:cs typeface="Calibri"/>
                        </a:rPr>
                        <a:t>Grupo de prioridad 1</a:t>
                      </a:r>
                    </a:p>
                  </a:txBody>
                  <a:tcPr marL="91665" marR="91665">
                    <a:solidFill>
                      <a:srgbClr val="005595"/>
                    </a:solidFill>
                  </a:tcPr>
                </a:tc>
                <a:tc>
                  <a:txBody>
                    <a:bodyPr/>
                    <a:lstStyle/>
                    <a:p>
                      <a:pPr algn="ctr"/>
                      <a:r>
                        <a:rPr lang="es-US" sz="2000" b="1" i="0" strike="noStrike" cap="none" spc="0" baseline="0">
                          <a:solidFill>
                            <a:srgbClr val="FFFFFF"/>
                          </a:solidFill>
                          <a:effectLst/>
                          <a:latin typeface="Calibri"/>
                          <a:ea typeface="Calibri"/>
                          <a:cs typeface="Calibri"/>
                        </a:rPr>
                        <a:t>Grupo de prioridad 2</a:t>
                      </a:r>
                    </a:p>
                  </a:txBody>
                  <a:tcPr marL="91665" marR="91665">
                    <a:solidFill>
                      <a:srgbClr val="005595"/>
                    </a:solidFill>
                  </a:tcPr>
                </a:tc>
                <a:tc>
                  <a:txBody>
                    <a:bodyPr/>
                    <a:lstStyle/>
                    <a:p>
                      <a:pPr algn="ctr"/>
                      <a:r>
                        <a:rPr lang="es-US" sz="2000" b="1" i="0" strike="noStrike" cap="none" spc="0" baseline="0">
                          <a:solidFill>
                            <a:srgbClr val="FFFFFF"/>
                          </a:solidFill>
                          <a:effectLst/>
                          <a:latin typeface="Calibri"/>
                          <a:ea typeface="Calibri"/>
                          <a:cs typeface="Calibri"/>
                        </a:rPr>
                        <a:t>Grupo de prioridad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s-US" sz="2000" b="1" i="0" strike="noStrike" cap="none" spc="0" baseline="0" dirty="0">
                          <a:solidFill>
                            <a:srgbClr val="005595"/>
                          </a:solidFill>
                          <a:effectLst/>
                          <a:latin typeface="Calibri"/>
                          <a:ea typeface="Calibri"/>
                          <a:cs typeface="Calibri"/>
                        </a:rPr>
                        <a:t>≥90 % de probabilidad de supervivencia hospitalaria</a:t>
                      </a:r>
                    </a:p>
                  </a:txBody>
                  <a:tcPr marL="91665" marR="91665"/>
                </a:tc>
                <a:tc>
                  <a:txBody>
                    <a:bodyPr/>
                    <a:lstStyle/>
                    <a:p>
                      <a:pPr algn="ctr"/>
                      <a:r>
                        <a:rPr lang="es-US" sz="2000" b="1" i="0" strike="noStrike" cap="none" spc="0" baseline="0" dirty="0">
                          <a:solidFill>
                            <a:srgbClr val="005595"/>
                          </a:solidFill>
                          <a:effectLst/>
                          <a:latin typeface="Calibri"/>
                          <a:ea typeface="Calibri"/>
                          <a:cs typeface="Calibri"/>
                        </a:rPr>
                        <a:t>todos los otros </a:t>
                      </a:r>
                      <a:r>
                        <a:rPr lang="es-US" sz="2000" b="0" i="0" strike="noStrike" cap="none" spc="0" baseline="0" dirty="0">
                          <a:solidFill>
                            <a:srgbClr val="005595"/>
                          </a:solidFill>
                          <a:effectLst/>
                          <a:latin typeface="Calibri"/>
                          <a:ea typeface="Calibri"/>
                          <a:cs typeface="Calibri"/>
                        </a:rPr>
                        <a:t>(p. ej., 11 %-89 % de probabilidad de supervivencia)</a:t>
                      </a:r>
                    </a:p>
                  </a:txBody>
                  <a:tcPr marL="91665" marR="91665"/>
                </a:tc>
                <a:tc>
                  <a:txBody>
                    <a:bodyPr/>
                    <a:lstStyle/>
                    <a:p>
                      <a:pPr algn="ctr"/>
                      <a:r>
                        <a:rPr lang="es-US" sz="2000" b="1" i="0" strike="noStrike" cap="none" spc="0" baseline="0" dirty="0">
                          <a:solidFill>
                            <a:srgbClr val="005595"/>
                          </a:solidFill>
                          <a:effectLst/>
                          <a:latin typeface="Calibri"/>
                          <a:ea typeface="Calibri"/>
                          <a:cs typeface="Calibri"/>
                        </a:rPr>
                        <a:t>≤10 % de probabilidad de supervivencia hospitalaria</a:t>
                      </a:r>
                    </a:p>
                  </a:txBody>
                  <a:tcPr marL="91665" marR="91665"/>
                </a:tc>
                <a:extLst>
                  <a:ext uri="{0D108BD9-81ED-4DB2-BD59-A6C34878D82A}">
                    <a16:rowId xmlns:a16="http://schemas.microsoft.com/office/drawing/2014/main" val="1088254109"/>
                  </a:ext>
                </a:extLst>
              </a:tr>
            </a:tbl>
          </a:graphicData>
        </a:graphic>
      </p:graphicFrame>
      <p:sp>
        <p:nvSpPr>
          <p:cNvPr id="7" name="TextBox 6">
            <a:extLst>
              <a:ext uri="{FF2B5EF4-FFF2-40B4-BE49-F238E27FC236}">
                <a16:creationId xmlns:a16="http://schemas.microsoft.com/office/drawing/2014/main" id="{E2E64F54-CBB8-46D1-AABF-9B5E2694CD1C}"/>
              </a:ext>
            </a:extLst>
          </p:cNvPr>
          <p:cNvSpPr txBox="1"/>
          <p:nvPr/>
        </p:nvSpPr>
        <p:spPr>
          <a:xfrm>
            <a:off x="1021530" y="6477000"/>
            <a:ext cx="8981295" cy="646331"/>
          </a:xfrm>
          <a:prstGeom prst="rect">
            <a:avLst/>
          </a:prstGeom>
          <a:noFill/>
        </p:spPr>
        <p:txBody>
          <a:bodyPr wrap="square" rtlCol="0">
            <a:spAutoFit/>
          </a:bodyPr>
          <a:lstStyle/>
          <a:p>
            <a:r>
              <a:rPr lang="es-US" sz="1800" b="0" i="0" strike="noStrike" cap="none" spc="0" baseline="0" dirty="0">
                <a:solidFill>
                  <a:srgbClr val="005595"/>
                </a:solidFill>
                <a:effectLst/>
                <a:latin typeface="Calibri"/>
                <a:ea typeface="Calibri"/>
                <a:cs typeface="Calibri"/>
              </a:rPr>
              <a:t>*Tenga en cuenta que la OHA tiene serias inquietudes con respecto al uso de esta opción.</a:t>
            </a:r>
          </a:p>
          <a:p>
            <a:endParaRPr lang="en-US" sz="1800" dirty="0">
              <a:solidFill>
                <a:srgbClr val="00559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072314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22FCE-DCF0-48DC-87D5-B7655482E627}"/>
              </a:ext>
            </a:extLst>
          </p:cNvPr>
          <p:cNvSpPr>
            <a:spLocks noGrp="1"/>
          </p:cNvSpPr>
          <p:nvPr>
            <p:ph type="title"/>
          </p:nvPr>
        </p:nvSpPr>
        <p:spPr/>
        <p:txBody>
          <a:bodyPr/>
          <a:lstStyle/>
          <a:p>
            <a:r>
              <a:rPr lang="es-US" sz="4400" i="0" strike="noStrike" cap="none" spc="0" baseline="0" dirty="0">
                <a:solidFill>
                  <a:srgbClr val="005595"/>
                </a:solidFill>
                <a:effectLst/>
                <a:latin typeface="Arial"/>
                <a:ea typeface="Arial"/>
                <a:cs typeface="Arial"/>
              </a:rPr>
              <a:t>Ejemplo B: (continuación)</a:t>
            </a:r>
          </a:p>
        </p:txBody>
      </p:sp>
      <p:sp>
        <p:nvSpPr>
          <p:cNvPr id="3" name="Content Placeholder 2">
            <a:extLst>
              <a:ext uri="{FF2B5EF4-FFF2-40B4-BE49-F238E27FC236}">
                <a16:creationId xmlns:a16="http://schemas.microsoft.com/office/drawing/2014/main" id="{12BCFAC7-26BB-446A-9060-86E325DB4F2F}"/>
              </a:ext>
            </a:extLst>
          </p:cNvPr>
          <p:cNvSpPr>
            <a:spLocks noGrp="1"/>
          </p:cNvSpPr>
          <p:nvPr>
            <p:ph idx="1"/>
          </p:nvPr>
        </p:nvSpPr>
        <p:spPr>
          <a:xfrm>
            <a:off x="609600" y="1417638"/>
            <a:ext cx="10972800" cy="4114800"/>
          </a:xfrm>
        </p:spPr>
        <p:txBody>
          <a:bodyPr/>
          <a:lstStyle/>
          <a:p>
            <a:r>
              <a:rPr lang="es-US" sz="3200" b="0" i="0" strike="noStrike" cap="none" spc="0" baseline="0" dirty="0">
                <a:solidFill>
                  <a:srgbClr val="005595"/>
                </a:solidFill>
                <a:effectLst/>
                <a:latin typeface="Calibri"/>
                <a:ea typeface="Calibri"/>
                <a:cs typeface="Calibri"/>
              </a:rPr>
              <a:t>Ejemplos de asignaciones en función de las etapas de la vida:</a:t>
            </a:r>
          </a:p>
          <a:p>
            <a:pPr lvl="1"/>
            <a:r>
              <a:rPr lang="es-US" sz="2800" b="0" i="0" strike="noStrike" cap="none" spc="0" baseline="0" dirty="0">
                <a:solidFill>
                  <a:srgbClr val="005595"/>
                </a:solidFill>
                <a:effectLst/>
                <a:latin typeface="Calibri"/>
                <a:ea typeface="Calibri"/>
                <a:cs typeface="Calibri"/>
              </a:rPr>
              <a:t>Infancia: 0 a 17 años</a:t>
            </a:r>
          </a:p>
          <a:p>
            <a:pPr lvl="1"/>
            <a:r>
              <a:rPr lang="es-US" sz="2800" b="0" i="0" strike="noStrike" cap="none" spc="0" baseline="0" dirty="0">
                <a:solidFill>
                  <a:srgbClr val="005595"/>
                </a:solidFill>
                <a:effectLst/>
                <a:latin typeface="Calibri"/>
                <a:ea typeface="Calibri"/>
                <a:cs typeface="Calibri"/>
              </a:rPr>
              <a:t>Edad adulta temprana: 18 a 39 años</a:t>
            </a:r>
          </a:p>
          <a:p>
            <a:pPr lvl="1"/>
            <a:r>
              <a:rPr lang="es-US" sz="2800" b="0" i="0" strike="noStrike" cap="none" spc="0" baseline="0" dirty="0">
                <a:solidFill>
                  <a:srgbClr val="005595"/>
                </a:solidFill>
                <a:effectLst/>
                <a:latin typeface="Calibri"/>
                <a:ea typeface="Calibri"/>
                <a:cs typeface="Calibri"/>
              </a:rPr>
              <a:t>Edad media: 40 a 64 años</a:t>
            </a:r>
          </a:p>
          <a:p>
            <a:pPr lvl="1"/>
            <a:r>
              <a:rPr lang="es-US" sz="2800" b="0" i="0" strike="noStrike" cap="none" spc="0" baseline="0" dirty="0">
                <a:solidFill>
                  <a:srgbClr val="005595"/>
                </a:solidFill>
                <a:effectLst/>
                <a:latin typeface="Calibri"/>
                <a:ea typeface="Calibri"/>
                <a:cs typeface="Calibri"/>
              </a:rPr>
              <a:t>Adultos mayores: más de 65 años</a:t>
            </a:r>
          </a:p>
          <a:p>
            <a:pPr lvl="1"/>
            <a:endParaRPr lang="en-US" sz="1000" dirty="0">
              <a:latin typeface="Calibri" panose="020F0502020204030204" pitchFamily="34" charset="0"/>
              <a:cs typeface="Calibri" panose="020F0502020204030204" pitchFamily="34" charset="0"/>
            </a:endParaRPr>
          </a:p>
          <a:p>
            <a:r>
              <a:rPr lang="es-US" sz="3200" b="1" i="0" strike="noStrike" cap="none" spc="0" baseline="0" dirty="0">
                <a:solidFill>
                  <a:srgbClr val="005595"/>
                </a:solidFill>
                <a:effectLst/>
                <a:latin typeface="Calibri"/>
                <a:ea typeface="Calibri"/>
                <a:cs typeface="Calibri"/>
              </a:rPr>
              <a:t>Paso 3:</a:t>
            </a:r>
            <a:r>
              <a:rPr lang="es-US" sz="3200" b="0" i="0" strike="noStrike" cap="none" spc="0" baseline="0" dirty="0">
                <a:solidFill>
                  <a:srgbClr val="005595"/>
                </a:solidFill>
                <a:effectLst/>
                <a:latin typeface="Calibri"/>
                <a:ea typeface="Calibri"/>
                <a:cs typeface="Calibri"/>
              </a:rPr>
              <a:t> Segundo desempate: en el caso de que existan pacientes en el mismo grupo de pronóstico y en la misma etapa de vida, aplique el criterio de oportunidades equitativas para determinar la prioridad.</a:t>
            </a:r>
          </a:p>
        </p:txBody>
      </p:sp>
      <p:sp>
        <p:nvSpPr>
          <p:cNvPr id="4" name="Slide Number Placeholder 3">
            <a:extLst>
              <a:ext uri="{FF2B5EF4-FFF2-40B4-BE49-F238E27FC236}">
                <a16:creationId xmlns:a16="http://schemas.microsoft.com/office/drawing/2014/main" id="{E8DE0008-F04B-4350-B6A7-BD6E55E30B9E}"/>
              </a:ext>
            </a:extLst>
          </p:cNvPr>
          <p:cNvSpPr>
            <a:spLocks noGrp="1"/>
          </p:cNvSpPr>
          <p:nvPr>
            <p:ph type="sldNum" sz="quarter" idx="11"/>
          </p:nvPr>
        </p:nvSpPr>
        <p:spPr/>
        <p:txBody>
          <a:bodyPr/>
          <a:lstStyle/>
          <a:p>
            <a:pPr>
              <a:defRPr/>
            </a:pPr>
            <a:fld id="{678D0E47-2870-4D7F-9E5B-E656D1108487}" type="slidenum">
              <a:rPr lang="en-US" altLang="en-US" smtClean="0"/>
              <a:pPr>
                <a:defRPr/>
              </a:pPr>
              <a:t>28</a:t>
            </a:fld>
            <a:endParaRPr lang="en-US" altLang="en-US"/>
          </a:p>
        </p:txBody>
      </p:sp>
    </p:spTree>
    <p:extLst>
      <p:ext uri="{BB962C8B-B14F-4D97-AF65-F5344CB8AC3E}">
        <p14:creationId xmlns:p14="http://schemas.microsoft.com/office/powerpoint/2010/main" val="214883468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CE98A-5EB0-44F3-812B-8628163C4E88}"/>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Ejemplo B: ¿A quién se da prioridad?</a:t>
            </a:r>
          </a:p>
        </p:txBody>
      </p:sp>
      <p:sp>
        <p:nvSpPr>
          <p:cNvPr id="3" name="Content Placeholder 2">
            <a:extLst>
              <a:ext uri="{FF2B5EF4-FFF2-40B4-BE49-F238E27FC236}">
                <a16:creationId xmlns:a16="http://schemas.microsoft.com/office/drawing/2014/main" id="{AD172705-6BEA-4B2B-B8DF-62B2BAE0AFD0}"/>
              </a:ext>
            </a:extLst>
          </p:cNvPr>
          <p:cNvSpPr>
            <a:spLocks noGrp="1"/>
          </p:cNvSpPr>
          <p:nvPr>
            <p:ph idx="1"/>
          </p:nvPr>
        </p:nvSpPr>
        <p:spPr>
          <a:xfrm>
            <a:off x="609600" y="1600200"/>
            <a:ext cx="10972800" cy="4648200"/>
          </a:xfrm>
        </p:spPr>
        <p:txBody>
          <a:bodyPr/>
          <a:lstStyle/>
          <a:p>
            <a:r>
              <a:rPr lang="es-US" sz="2400" b="0" i="0" strike="noStrike" cap="none" spc="0" baseline="0" dirty="0">
                <a:solidFill>
                  <a:srgbClr val="005595"/>
                </a:solidFill>
                <a:effectLst/>
                <a:latin typeface="Calibri"/>
                <a:ea typeface="Calibri"/>
                <a:cs typeface="Calibri"/>
              </a:rPr>
              <a:t>Los pacientes que tienen una probabilidad mayor o igual al 90 % de sobrevivir a la hospitalización según el pronóstico clínico serían el primer grupo en la fila para recibir el recurso necesario.</a:t>
            </a:r>
          </a:p>
          <a:p>
            <a:endParaRPr lang="en-US" sz="4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Los pacientes de este grupo que se definen como en una etapa anterior de la vida tendrían prioridad sobre los pacientes en una etapa posterior de la vida; y.</a:t>
            </a:r>
          </a:p>
          <a:p>
            <a:endParaRPr lang="en-US" sz="400" dirty="0">
              <a:latin typeface="Calibri" panose="020F0502020204030204" pitchFamily="34" charset="0"/>
              <a:cs typeface="Calibri" panose="020F0502020204030204" pitchFamily="34" charset="0"/>
            </a:endParaRPr>
          </a:p>
          <a:p>
            <a:r>
              <a:rPr lang="es-US" sz="2400" b="0" i="0" strike="noStrike" cap="none" spc="0" baseline="0" dirty="0">
                <a:solidFill>
                  <a:srgbClr val="005595"/>
                </a:solidFill>
                <a:effectLst/>
                <a:latin typeface="Calibri"/>
                <a:ea typeface="Calibri"/>
                <a:cs typeface="Calibri"/>
              </a:rPr>
              <a:t>Los pacientes en la misma etapa de la vida que hayan sufrido la mayor desventaja tendrían más probabilidades de tener prioridad frente a otros pacientes en la misma etapa de la vida que hayan sufrido la menor desventaja, de forma proporcional al impacto que tuvo la emergencia en el grupo desfavorecido.</a:t>
            </a:r>
          </a:p>
        </p:txBody>
      </p:sp>
      <p:sp>
        <p:nvSpPr>
          <p:cNvPr id="4" name="Slide Number Placeholder 3">
            <a:extLst>
              <a:ext uri="{FF2B5EF4-FFF2-40B4-BE49-F238E27FC236}">
                <a16:creationId xmlns:a16="http://schemas.microsoft.com/office/drawing/2014/main" id="{9C769D6B-2248-4A7E-AFE8-116F469555FD}"/>
              </a:ext>
            </a:extLst>
          </p:cNvPr>
          <p:cNvSpPr>
            <a:spLocks noGrp="1"/>
          </p:cNvSpPr>
          <p:nvPr>
            <p:ph type="sldNum" sz="quarter" idx="11"/>
          </p:nvPr>
        </p:nvSpPr>
        <p:spPr/>
        <p:txBody>
          <a:bodyPr/>
          <a:lstStyle/>
          <a:p>
            <a:pPr>
              <a:defRPr/>
            </a:pPr>
            <a:fld id="{678D0E47-2870-4D7F-9E5B-E656D1108487}" type="slidenum">
              <a:rPr lang="en-US" altLang="en-US" smtClean="0"/>
              <a:pPr>
                <a:defRPr/>
              </a:pPr>
              <a:t>29</a:t>
            </a:fld>
            <a:endParaRPr lang="en-US" altLang="en-US"/>
          </a:p>
        </p:txBody>
      </p:sp>
    </p:spTree>
    <p:extLst>
      <p:ext uri="{BB962C8B-B14F-4D97-AF65-F5344CB8AC3E}">
        <p14:creationId xmlns:p14="http://schemas.microsoft.com/office/powerpoint/2010/main" val="418700839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8894F-1DF9-4CBD-879F-E435C402038A}"/>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Interpretación en Lengua de Señas Estadounidense (ASL)</a:t>
            </a:r>
          </a:p>
        </p:txBody>
      </p:sp>
      <p:sp>
        <p:nvSpPr>
          <p:cNvPr id="4" name="Content Placeholder 3">
            <a:extLst>
              <a:ext uri="{FF2B5EF4-FFF2-40B4-BE49-F238E27FC236}">
                <a16:creationId xmlns:a16="http://schemas.microsoft.com/office/drawing/2014/main" id="{E1B035D9-D549-4494-B6A1-A265A16C4AB2}"/>
              </a:ext>
            </a:extLst>
          </p:cNvPr>
          <p:cNvSpPr>
            <a:spLocks noGrp="1"/>
          </p:cNvSpPr>
          <p:nvPr>
            <p:ph idx="1"/>
          </p:nvPr>
        </p:nvSpPr>
        <p:spPr>
          <a:xfrm>
            <a:off x="609599" y="1600200"/>
            <a:ext cx="5595891" cy="4114800"/>
          </a:xfrm>
        </p:spPr>
        <p:txBody>
          <a:bodyPr/>
          <a:lstStyle/>
          <a:p>
            <a:r>
              <a:rPr lang="es-US" sz="2800" b="0" i="0" strike="noStrike" cap="none" spc="0" baseline="0" dirty="0">
                <a:solidFill>
                  <a:srgbClr val="005595"/>
                </a:solidFill>
                <a:effectLst/>
                <a:latin typeface="Arial"/>
                <a:ea typeface="Arial"/>
                <a:cs typeface="Arial"/>
              </a:rPr>
              <a:t>Seleccione “Vista de galería” en la esquina superior derecha.</a:t>
            </a:r>
          </a:p>
          <a:p>
            <a:r>
              <a:rPr lang="es-US" sz="2800" b="0" i="0" strike="noStrike" cap="none" spc="0" baseline="0" dirty="0">
                <a:solidFill>
                  <a:srgbClr val="005595"/>
                </a:solidFill>
                <a:effectLst/>
                <a:latin typeface="Arial"/>
                <a:ea typeface="Arial"/>
                <a:cs typeface="Arial"/>
              </a:rPr>
              <a:t>Haga clic en el video del intérprete. </a:t>
            </a:r>
          </a:p>
          <a:p>
            <a:pPr lvl="1"/>
            <a:r>
              <a:rPr lang="es-US" sz="2400" b="0" i="0" strike="noStrike" cap="none" spc="0" baseline="0" dirty="0">
                <a:solidFill>
                  <a:srgbClr val="005595"/>
                </a:solidFill>
                <a:effectLst/>
                <a:latin typeface="Arial"/>
                <a:ea typeface="Arial"/>
                <a:cs typeface="Arial"/>
              </a:rPr>
              <a:t>Seleccione el botón “Más” (tres puntos).</a:t>
            </a:r>
          </a:p>
          <a:p>
            <a:pPr lvl="1"/>
            <a:r>
              <a:rPr lang="es-US" sz="2400" b="0" i="0" strike="noStrike" cap="none" spc="0" baseline="0" dirty="0">
                <a:solidFill>
                  <a:srgbClr val="005595"/>
                </a:solidFill>
                <a:effectLst/>
                <a:latin typeface="Arial"/>
                <a:ea typeface="Arial"/>
                <a:cs typeface="Arial"/>
              </a:rPr>
              <a:t>Seleccione “Anclar video”.</a:t>
            </a:r>
            <a:endParaRPr lang="en-US" sz="2400" dirty="0"/>
          </a:p>
          <a:p>
            <a:pPr marL="0" indent="0">
              <a:buNone/>
            </a:pPr>
            <a:r>
              <a:rPr lang="es-US" sz="2800" b="0" i="0" strike="noStrike" cap="none" spc="0" baseline="0" dirty="0">
                <a:solidFill>
                  <a:srgbClr val="005595"/>
                </a:solidFill>
                <a:effectLst/>
                <a:latin typeface="Arial"/>
                <a:ea typeface="Arial"/>
                <a:cs typeface="Arial"/>
              </a:rPr>
              <a:t>Asegúrese de anclar el video de </a:t>
            </a:r>
            <a:r>
              <a:rPr lang="es-US" sz="2800" b="1" i="0" strike="noStrike" cap="none" spc="0" baseline="0" dirty="0">
                <a:solidFill>
                  <a:srgbClr val="005595"/>
                </a:solidFill>
                <a:effectLst/>
                <a:latin typeface="Arial"/>
                <a:ea typeface="Arial"/>
                <a:cs typeface="Arial"/>
              </a:rPr>
              <a:t>ambos</a:t>
            </a:r>
            <a:r>
              <a:rPr lang="es-US" sz="2800" b="0" i="0" strike="noStrike" cap="none" spc="0" baseline="0" dirty="0">
                <a:solidFill>
                  <a:srgbClr val="005595"/>
                </a:solidFill>
                <a:effectLst/>
                <a:latin typeface="Arial"/>
                <a:ea typeface="Arial"/>
                <a:cs typeface="Arial"/>
              </a:rPr>
              <a:t> intérpretes.</a:t>
            </a:r>
          </a:p>
          <a:p>
            <a:endParaRPr lang="en-US" sz="2800" dirty="0"/>
          </a:p>
        </p:txBody>
      </p:sp>
      <p:sp>
        <p:nvSpPr>
          <p:cNvPr id="3" name="Slide Number Placeholder 2">
            <a:extLst>
              <a:ext uri="{FF2B5EF4-FFF2-40B4-BE49-F238E27FC236}">
                <a16:creationId xmlns:a16="http://schemas.microsoft.com/office/drawing/2014/main" id="{AB63EAC7-BD77-4530-ADCA-A5490B4349C9}"/>
              </a:ext>
            </a:extLst>
          </p:cNvPr>
          <p:cNvSpPr>
            <a:spLocks noGrp="1"/>
          </p:cNvSpPr>
          <p:nvPr>
            <p:ph type="sldNum" sz="quarter" idx="11"/>
          </p:nvPr>
        </p:nvSpPr>
        <p:spPr/>
        <p:txBody>
          <a:bodyPr/>
          <a:lstStyle/>
          <a:p>
            <a:pPr>
              <a:defRPr/>
            </a:pPr>
            <a:fld id="{EC523F9B-5CFA-46C7-89DD-C53CF11BEEA6}" type="slidenum">
              <a:rPr lang="en-US" altLang="en-US" smtClean="0"/>
              <a:pPr>
                <a:defRPr/>
              </a:pPr>
              <a:t>3</a:t>
            </a:fld>
            <a:endParaRPr lang="en-US" altLang="en-US"/>
          </a:p>
        </p:txBody>
      </p:sp>
      <p:pic>
        <p:nvPicPr>
          <p:cNvPr id="1026" name="Picture 2" descr="The context menu for a participant showing the &quot;Pin Video&quot; option.">
            <a:extLst>
              <a:ext uri="{FF2B5EF4-FFF2-40B4-BE49-F238E27FC236}">
                <a16:creationId xmlns:a16="http://schemas.microsoft.com/office/drawing/2014/main" id="{EC3A1B63-F2C7-44DD-B1DA-E0C3DF5DBAC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04688" y="1600200"/>
            <a:ext cx="3571875" cy="28289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84C610B-2F95-402D-978B-0B469EE5155D}"/>
              </a:ext>
            </a:extLst>
          </p:cNvPr>
          <p:cNvSpPr txBox="1"/>
          <p:nvPr/>
        </p:nvSpPr>
        <p:spPr>
          <a:xfrm>
            <a:off x="7300839" y="2048196"/>
            <a:ext cx="2052827" cy="274320"/>
          </a:xfrm>
          <a:prstGeom prst="rect">
            <a:avLst/>
          </a:prstGeom>
          <a:solidFill>
            <a:schemeClr val="tx1"/>
          </a:solidFill>
          <a:ln>
            <a:solidFill>
              <a:schemeClr val="tx1"/>
            </a:solidFill>
          </a:ln>
        </p:spPr>
        <p:txBody>
          <a:bodyPr wrap="square" rtlCol="0">
            <a:spAutoFit/>
          </a:bodyPr>
          <a:lstStyle/>
          <a:p>
            <a:r>
              <a:rPr lang="es-US" sz="1200" b="0" i="0" strike="noStrike" cap="none" spc="0" baseline="0">
                <a:solidFill>
                  <a:srgbClr val="FFFFFF"/>
                </a:solidFill>
                <a:effectLst/>
                <a:latin typeface="Arial"/>
                <a:ea typeface="Arial"/>
                <a:cs typeface="Arial"/>
              </a:rPr>
              <a:t>Silenciar mi audio</a:t>
            </a:r>
          </a:p>
        </p:txBody>
      </p:sp>
      <p:sp>
        <p:nvSpPr>
          <p:cNvPr id="10" name="TextBox 9">
            <a:extLst>
              <a:ext uri="{FF2B5EF4-FFF2-40B4-BE49-F238E27FC236}">
                <a16:creationId xmlns:a16="http://schemas.microsoft.com/office/drawing/2014/main" id="{73881AB5-6F50-4E1A-B5F3-3216FA52C429}"/>
              </a:ext>
            </a:extLst>
          </p:cNvPr>
          <p:cNvSpPr txBox="1"/>
          <p:nvPr/>
        </p:nvSpPr>
        <p:spPr>
          <a:xfrm>
            <a:off x="7299082" y="2384990"/>
            <a:ext cx="2052827" cy="274320"/>
          </a:xfrm>
          <a:prstGeom prst="rect">
            <a:avLst/>
          </a:prstGeom>
          <a:solidFill>
            <a:schemeClr val="tx1"/>
          </a:solidFill>
          <a:ln>
            <a:solidFill>
              <a:schemeClr val="tx1"/>
            </a:solidFill>
          </a:ln>
        </p:spPr>
        <p:txBody>
          <a:bodyPr wrap="square" rtlCol="0">
            <a:spAutoFit/>
          </a:bodyPr>
          <a:lstStyle/>
          <a:p>
            <a:r>
              <a:rPr lang="es-US" sz="1200" b="0" i="0" strike="noStrike" cap="none" spc="0" baseline="0">
                <a:solidFill>
                  <a:srgbClr val="FFFFFF"/>
                </a:solidFill>
                <a:effectLst/>
                <a:latin typeface="Arial"/>
                <a:ea typeface="Arial"/>
                <a:cs typeface="Arial"/>
              </a:rPr>
              <a:t>Detener video</a:t>
            </a:r>
          </a:p>
        </p:txBody>
      </p:sp>
      <p:sp>
        <p:nvSpPr>
          <p:cNvPr id="11" name="TextBox 10">
            <a:extLst>
              <a:ext uri="{FF2B5EF4-FFF2-40B4-BE49-F238E27FC236}">
                <a16:creationId xmlns:a16="http://schemas.microsoft.com/office/drawing/2014/main" id="{1B8AE73A-C56F-45A4-A801-30A40A9129B6}"/>
              </a:ext>
            </a:extLst>
          </p:cNvPr>
          <p:cNvSpPr txBox="1"/>
          <p:nvPr/>
        </p:nvSpPr>
        <p:spPr>
          <a:xfrm>
            <a:off x="7299082" y="2694453"/>
            <a:ext cx="2052827" cy="274320"/>
          </a:xfrm>
          <a:prstGeom prst="rect">
            <a:avLst/>
          </a:prstGeom>
          <a:solidFill>
            <a:schemeClr val="bg1">
              <a:lumMod val="50000"/>
            </a:schemeClr>
          </a:solidFill>
          <a:ln>
            <a:solidFill>
              <a:schemeClr val="bg1">
                <a:lumMod val="50000"/>
              </a:schemeClr>
            </a:solidFill>
          </a:ln>
        </p:spPr>
        <p:txBody>
          <a:bodyPr wrap="square" rtlCol="0">
            <a:spAutoFit/>
          </a:bodyPr>
          <a:lstStyle/>
          <a:p>
            <a:r>
              <a:rPr lang="es-US" sz="1200" b="0" i="0" strike="noStrike" cap="none" spc="0" baseline="0">
                <a:solidFill>
                  <a:srgbClr val="FFFFFF"/>
                </a:solidFill>
                <a:effectLst/>
                <a:latin typeface="Arial"/>
                <a:ea typeface="Arial"/>
                <a:cs typeface="Arial"/>
              </a:rPr>
              <a:t>Anclar video</a:t>
            </a:r>
          </a:p>
        </p:txBody>
      </p:sp>
      <p:sp>
        <p:nvSpPr>
          <p:cNvPr id="12" name="TextBox 11">
            <a:extLst>
              <a:ext uri="{FF2B5EF4-FFF2-40B4-BE49-F238E27FC236}">
                <a16:creationId xmlns:a16="http://schemas.microsoft.com/office/drawing/2014/main" id="{92855E1F-9E8D-4750-A4B6-A53BC89DE7C2}"/>
              </a:ext>
            </a:extLst>
          </p:cNvPr>
          <p:cNvSpPr txBox="1"/>
          <p:nvPr/>
        </p:nvSpPr>
        <p:spPr>
          <a:xfrm>
            <a:off x="7299082" y="3015514"/>
            <a:ext cx="2052827" cy="259080"/>
          </a:xfrm>
          <a:prstGeom prst="rect">
            <a:avLst/>
          </a:prstGeom>
          <a:solidFill>
            <a:schemeClr val="tx1"/>
          </a:solidFill>
          <a:ln>
            <a:solidFill>
              <a:schemeClr val="tx1"/>
            </a:solidFill>
          </a:ln>
        </p:spPr>
        <p:txBody>
          <a:bodyPr wrap="square" rtlCol="0">
            <a:spAutoFit/>
          </a:bodyPr>
          <a:lstStyle/>
          <a:p>
            <a:r>
              <a:rPr lang="es-US" sz="1100" b="0" i="0" strike="noStrike" cap="none" spc="0" baseline="0">
                <a:solidFill>
                  <a:srgbClr val="FFFFFF"/>
                </a:solidFill>
                <a:effectLst/>
                <a:latin typeface="Arial"/>
                <a:ea typeface="Arial"/>
                <a:cs typeface="Arial"/>
              </a:rPr>
              <a:t>Cambiar nombre</a:t>
            </a:r>
          </a:p>
        </p:txBody>
      </p:sp>
      <p:sp>
        <p:nvSpPr>
          <p:cNvPr id="13" name="TextBox 12">
            <a:extLst>
              <a:ext uri="{FF2B5EF4-FFF2-40B4-BE49-F238E27FC236}">
                <a16:creationId xmlns:a16="http://schemas.microsoft.com/office/drawing/2014/main" id="{CEE265F1-23B3-4F5B-9456-D38886371F60}"/>
              </a:ext>
            </a:extLst>
          </p:cNvPr>
          <p:cNvSpPr txBox="1"/>
          <p:nvPr/>
        </p:nvSpPr>
        <p:spPr>
          <a:xfrm>
            <a:off x="7299082" y="3270453"/>
            <a:ext cx="2052827" cy="274320"/>
          </a:xfrm>
          <a:prstGeom prst="rect">
            <a:avLst/>
          </a:prstGeom>
          <a:solidFill>
            <a:schemeClr val="tx1"/>
          </a:solidFill>
          <a:ln>
            <a:solidFill>
              <a:schemeClr val="tx1"/>
            </a:solidFill>
          </a:ln>
        </p:spPr>
        <p:txBody>
          <a:bodyPr wrap="square" rtlCol="0">
            <a:spAutoFit/>
          </a:bodyPr>
          <a:lstStyle/>
          <a:p>
            <a:r>
              <a:rPr lang="es-US" sz="1200" b="0" i="0" strike="noStrike" cap="none" spc="0" baseline="0">
                <a:solidFill>
                  <a:srgbClr val="FFFFFF"/>
                </a:solidFill>
                <a:effectLst/>
                <a:latin typeface="Arial"/>
                <a:ea typeface="Arial"/>
                <a:cs typeface="Arial"/>
              </a:rPr>
              <a:t>Agregar foto de </a:t>
            </a:r>
            <a:r>
              <a:rPr lang="es-US" sz="1100" b="0" i="0" strike="noStrike" cap="none" spc="0" baseline="0">
                <a:solidFill>
                  <a:srgbClr val="FFFFFF"/>
                </a:solidFill>
                <a:effectLst/>
                <a:latin typeface="Arial"/>
                <a:ea typeface="Arial"/>
                <a:cs typeface="Arial"/>
              </a:rPr>
              <a:t>perfil</a:t>
            </a:r>
            <a:endParaRPr lang="en-US" sz="1200">
              <a:solidFill>
                <a:schemeClr val="bg1"/>
              </a:solidFill>
              <a:latin typeface="+mj-lt"/>
            </a:endParaRPr>
          </a:p>
        </p:txBody>
      </p:sp>
      <p:sp>
        <p:nvSpPr>
          <p:cNvPr id="14" name="TextBox 13">
            <a:extLst>
              <a:ext uri="{FF2B5EF4-FFF2-40B4-BE49-F238E27FC236}">
                <a16:creationId xmlns:a16="http://schemas.microsoft.com/office/drawing/2014/main" id="{28CED65A-E37C-4BDB-9060-BD897FE3C330}"/>
              </a:ext>
            </a:extLst>
          </p:cNvPr>
          <p:cNvSpPr txBox="1"/>
          <p:nvPr/>
        </p:nvSpPr>
        <p:spPr>
          <a:xfrm>
            <a:off x="7299082" y="3547452"/>
            <a:ext cx="2052827" cy="274320"/>
          </a:xfrm>
          <a:prstGeom prst="rect">
            <a:avLst/>
          </a:prstGeom>
          <a:solidFill>
            <a:schemeClr val="tx1"/>
          </a:solidFill>
          <a:ln>
            <a:solidFill>
              <a:schemeClr val="tx1"/>
            </a:solidFill>
          </a:ln>
        </p:spPr>
        <p:txBody>
          <a:bodyPr wrap="square" rtlCol="0">
            <a:spAutoFit/>
          </a:bodyPr>
          <a:lstStyle/>
          <a:p>
            <a:r>
              <a:rPr lang="es-US" sz="1200" b="0" i="0" strike="noStrike" cap="none" spc="0" baseline="0">
                <a:solidFill>
                  <a:srgbClr val="FFFFFF"/>
                </a:solidFill>
                <a:effectLst/>
                <a:latin typeface="Arial"/>
                <a:ea typeface="Arial"/>
                <a:cs typeface="Arial"/>
              </a:rPr>
              <a:t>Ocultar vista propia</a:t>
            </a:r>
          </a:p>
        </p:txBody>
      </p:sp>
      <p:sp>
        <p:nvSpPr>
          <p:cNvPr id="15" name="TextBox 14">
            <a:extLst>
              <a:ext uri="{FF2B5EF4-FFF2-40B4-BE49-F238E27FC236}">
                <a16:creationId xmlns:a16="http://schemas.microsoft.com/office/drawing/2014/main" id="{9AA927CC-8648-4C0F-8DB9-C6EF809A8D58}"/>
              </a:ext>
            </a:extLst>
          </p:cNvPr>
          <p:cNvSpPr txBox="1"/>
          <p:nvPr/>
        </p:nvSpPr>
        <p:spPr>
          <a:xfrm>
            <a:off x="7299082" y="3781742"/>
            <a:ext cx="2578016" cy="274320"/>
          </a:xfrm>
          <a:prstGeom prst="rect">
            <a:avLst/>
          </a:prstGeom>
          <a:solidFill>
            <a:schemeClr val="tx1"/>
          </a:solidFill>
          <a:ln>
            <a:solidFill>
              <a:schemeClr val="tx1"/>
            </a:solidFill>
          </a:ln>
        </p:spPr>
        <p:txBody>
          <a:bodyPr wrap="square" rtlCol="0">
            <a:spAutoFit/>
          </a:bodyPr>
          <a:lstStyle/>
          <a:p>
            <a:r>
              <a:rPr lang="es-US" sz="1200" b="0" i="0" strike="noStrike" cap="none" spc="0" baseline="0">
                <a:solidFill>
                  <a:srgbClr val="FFFFFF"/>
                </a:solidFill>
                <a:effectLst/>
                <a:latin typeface="Arial"/>
                <a:ea typeface="Arial"/>
                <a:cs typeface="Arial"/>
              </a:rPr>
              <a:t>Asignar al tipo Subtítulos</a:t>
            </a:r>
          </a:p>
        </p:txBody>
      </p:sp>
      <p:sp>
        <p:nvSpPr>
          <p:cNvPr id="7" name="Rectangle: Rounded Corners 6">
            <a:extLst>
              <a:ext uri="{FF2B5EF4-FFF2-40B4-BE49-F238E27FC236}">
                <a16:creationId xmlns:a16="http://schemas.microsoft.com/office/drawing/2014/main" id="{29E545AC-DA93-46E7-BF01-15A12D60FD0B}"/>
              </a:ext>
            </a:extLst>
          </p:cNvPr>
          <p:cNvSpPr/>
          <p:nvPr/>
        </p:nvSpPr>
        <p:spPr bwMode="auto">
          <a:xfrm>
            <a:off x="6889072" y="2636668"/>
            <a:ext cx="1438182" cy="399495"/>
          </a:xfrm>
          <a:prstGeom prst="round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8" name="Oval 7">
            <a:extLst>
              <a:ext uri="{FF2B5EF4-FFF2-40B4-BE49-F238E27FC236}">
                <a16:creationId xmlns:a16="http://schemas.microsoft.com/office/drawing/2014/main" id="{FEBB0098-A829-4CBE-87A0-C4C3315897E9}"/>
              </a:ext>
            </a:extLst>
          </p:cNvPr>
          <p:cNvSpPr/>
          <p:nvPr/>
        </p:nvSpPr>
        <p:spPr bwMode="auto">
          <a:xfrm>
            <a:off x="6889072" y="1500326"/>
            <a:ext cx="568171" cy="60368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87007741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a:xfrm>
            <a:off x="609600" y="274638"/>
            <a:ext cx="11125200" cy="1143000"/>
          </a:xfrm>
        </p:spPr>
        <p:txBody>
          <a:bodyPr/>
          <a:lstStyle/>
          <a:p>
            <a:r>
              <a:rPr lang="es-US" sz="3200" b="1" i="0" strike="noStrike" cap="none" spc="0" baseline="0" dirty="0">
                <a:solidFill>
                  <a:srgbClr val="005595"/>
                </a:solidFill>
                <a:effectLst/>
                <a:latin typeface="Arial"/>
                <a:ea typeface="Arial"/>
                <a:cs typeface="Arial"/>
              </a:rPr>
              <a:t>Ejemplo C. Pronóstico clínico, trabajador esencial, efecto multiplicador y oportunidades equitativas</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30</a:t>
            </a:fld>
            <a:endParaRPr lang="en-US" altLang="en-US"/>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600200"/>
            <a:ext cx="10896600" cy="2743200"/>
          </a:xfrm>
        </p:spPr>
        <p:txBody>
          <a:bodyPr/>
          <a:lstStyle/>
          <a:p>
            <a:r>
              <a:rPr lang="es-US" sz="2800" b="1" i="0" strike="noStrike" cap="none" spc="0" baseline="0" dirty="0">
                <a:solidFill>
                  <a:srgbClr val="005595"/>
                </a:solidFill>
                <a:effectLst/>
                <a:latin typeface="Calibri"/>
                <a:ea typeface="Calibri"/>
                <a:cs typeface="Calibri"/>
              </a:rPr>
              <a:t>Paso 1.</a:t>
            </a:r>
            <a:r>
              <a:rPr lang="es-US" sz="2800" b="0" i="0" strike="noStrike" cap="none" spc="0" baseline="0" dirty="0">
                <a:solidFill>
                  <a:srgbClr val="005595"/>
                </a:solidFill>
                <a:effectLst/>
                <a:latin typeface="Calibri"/>
                <a:ea typeface="Calibri"/>
                <a:cs typeface="Calibri"/>
              </a:rPr>
              <a:t> El equipo de priorización determina el pronóstico de supervivencia hasta el alta hospitalaria para todos los pacientes:</a:t>
            </a:r>
          </a:p>
          <a:p>
            <a:pPr marL="0" indent="0">
              <a:buNone/>
            </a:pPr>
            <a:endParaRPr lang="en-US" dirty="0">
              <a:latin typeface="Calibri" panose="020F0502020204030204" pitchFamily="34" charset="0"/>
              <a:cs typeface="Calibri" panose="020F0502020204030204" pitchFamily="34" charset="0"/>
            </a:endParaRPr>
          </a:p>
          <a:p>
            <a:pPr marL="0" indent="0">
              <a:buNone/>
            </a:pPr>
            <a:endParaRPr lang="en-US" sz="1400" dirty="0">
              <a:latin typeface="Calibri" panose="020F0502020204030204" pitchFamily="34" charset="0"/>
              <a:cs typeface="Calibri" panose="020F0502020204030204" pitchFamily="34" charset="0"/>
            </a:endParaRPr>
          </a:p>
        </p:txBody>
      </p:sp>
      <p:graphicFrame>
        <p:nvGraphicFramePr>
          <p:cNvPr id="11" name="Table 8">
            <a:extLst>
              <a:ext uri="{FF2B5EF4-FFF2-40B4-BE49-F238E27FC236}">
                <a16:creationId xmlns:a16="http://schemas.microsoft.com/office/drawing/2014/main" id="{4B0FF118-39F3-47BE-9E28-15C205188818}"/>
              </a:ext>
            </a:extLst>
          </p:cNvPr>
          <p:cNvGraphicFramePr/>
          <p:nvPr>
            <p:extLst>
              <p:ext uri="{D42A27DB-BD31-4B8C-83A1-F6EECF244321}">
                <p14:modId xmlns:p14="http://schemas.microsoft.com/office/powerpoint/2010/main" val="3760670241"/>
              </p:ext>
            </p:extLst>
          </p:nvPr>
        </p:nvGraphicFramePr>
        <p:xfrm>
          <a:off x="647160" y="2743200"/>
          <a:ext cx="10935240" cy="1453331"/>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447491">
                <a:tc>
                  <a:txBody>
                    <a:bodyPr/>
                    <a:lstStyle/>
                    <a:p>
                      <a:pPr algn="ctr"/>
                      <a:r>
                        <a:rPr lang="es-US" sz="2000" b="1" i="0" strike="noStrike" cap="none" spc="0" baseline="0" dirty="0">
                          <a:solidFill>
                            <a:srgbClr val="FFFFFF"/>
                          </a:solidFill>
                          <a:effectLst/>
                          <a:latin typeface="Arial"/>
                          <a:ea typeface="Arial"/>
                          <a:cs typeface="Arial"/>
                        </a:rPr>
                        <a:t>Grupo de prioridad 1</a:t>
                      </a:r>
                    </a:p>
                  </a:txBody>
                  <a:tcPr marL="91665" marR="91665">
                    <a:solidFill>
                      <a:srgbClr val="005595"/>
                    </a:solidFill>
                  </a:tcPr>
                </a:tc>
                <a:tc>
                  <a:txBody>
                    <a:bodyPr/>
                    <a:lstStyle/>
                    <a:p>
                      <a:pPr algn="ctr"/>
                      <a:r>
                        <a:rPr lang="es-US" sz="2000" b="1" i="0" strike="noStrike" cap="none" spc="0" baseline="0">
                          <a:solidFill>
                            <a:srgbClr val="FFFFFF"/>
                          </a:solidFill>
                          <a:effectLst/>
                          <a:latin typeface="Arial"/>
                          <a:ea typeface="Arial"/>
                          <a:cs typeface="Arial"/>
                        </a:rPr>
                        <a:t>Grupo de prioridad 2</a:t>
                      </a:r>
                    </a:p>
                  </a:txBody>
                  <a:tcPr marL="91665" marR="91665">
                    <a:solidFill>
                      <a:srgbClr val="005595"/>
                    </a:solidFill>
                  </a:tcPr>
                </a:tc>
                <a:tc>
                  <a:txBody>
                    <a:bodyPr/>
                    <a:lstStyle/>
                    <a:p>
                      <a:pPr algn="ctr"/>
                      <a:r>
                        <a:rPr lang="es-US" sz="2000" b="1" i="0" strike="noStrike" cap="none" spc="0" baseline="0">
                          <a:solidFill>
                            <a:srgbClr val="FFFFFF"/>
                          </a:solidFill>
                          <a:effectLst/>
                          <a:latin typeface="Arial"/>
                          <a:ea typeface="Arial"/>
                          <a:cs typeface="Arial"/>
                        </a:rPr>
                        <a:t>Grupo de prioridad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s-US" sz="2000" b="1" i="0" strike="noStrike" cap="none" spc="0" baseline="0" dirty="0">
                          <a:solidFill>
                            <a:srgbClr val="005595"/>
                          </a:solidFill>
                          <a:effectLst/>
                          <a:latin typeface="Arial"/>
                          <a:ea typeface="Arial"/>
                          <a:cs typeface="Arial"/>
                        </a:rPr>
                        <a:t>≥90 % de probabilidad de supervivencia hospitalaria</a:t>
                      </a:r>
                    </a:p>
                  </a:txBody>
                  <a:tcPr marL="91665" marR="91665"/>
                </a:tc>
                <a:tc>
                  <a:txBody>
                    <a:bodyPr/>
                    <a:lstStyle/>
                    <a:p>
                      <a:pPr algn="ctr"/>
                      <a:r>
                        <a:rPr lang="es-US" sz="2000" b="1" i="0" strike="noStrike" cap="none" spc="0" baseline="0" dirty="0">
                          <a:solidFill>
                            <a:srgbClr val="005595"/>
                          </a:solidFill>
                          <a:effectLst/>
                          <a:latin typeface="Arial"/>
                          <a:ea typeface="Arial"/>
                          <a:cs typeface="Arial"/>
                        </a:rPr>
                        <a:t>todos los otros </a:t>
                      </a:r>
                      <a:r>
                        <a:rPr lang="es-US" sz="2000" b="0" i="0" strike="noStrike" cap="none" spc="0" baseline="0" dirty="0">
                          <a:solidFill>
                            <a:srgbClr val="005595"/>
                          </a:solidFill>
                          <a:effectLst/>
                          <a:latin typeface="Arial"/>
                          <a:ea typeface="Arial"/>
                          <a:cs typeface="Arial"/>
                        </a:rPr>
                        <a:t>(p. ej., 11 %-89 % de probabilidad de supervivencia)</a:t>
                      </a:r>
                    </a:p>
                  </a:txBody>
                  <a:tcPr marL="91665" marR="91665"/>
                </a:tc>
                <a:tc>
                  <a:txBody>
                    <a:bodyPr/>
                    <a:lstStyle/>
                    <a:p>
                      <a:pPr algn="ctr"/>
                      <a:r>
                        <a:rPr lang="es-US" sz="2000" b="1" i="0" strike="noStrike" cap="none" spc="0" baseline="0" dirty="0">
                          <a:solidFill>
                            <a:srgbClr val="005595"/>
                          </a:solidFill>
                          <a:effectLst/>
                          <a:latin typeface="Arial"/>
                          <a:ea typeface="Arial"/>
                          <a:cs typeface="Arial"/>
                        </a:rPr>
                        <a:t>≤10 % de probabilidad de supervivencia hospitalaria</a:t>
                      </a:r>
                    </a:p>
                  </a:txBody>
                  <a:tcPr marL="91665" marR="91665"/>
                </a:tc>
                <a:extLst>
                  <a:ext uri="{0D108BD9-81ED-4DB2-BD59-A6C34878D82A}">
                    <a16:rowId xmlns:a16="http://schemas.microsoft.com/office/drawing/2014/main" val="1088254109"/>
                  </a:ext>
                </a:extLst>
              </a:tr>
            </a:tbl>
          </a:graphicData>
        </a:graphic>
      </p:graphicFrame>
      <p:sp>
        <p:nvSpPr>
          <p:cNvPr id="3" name="Rectángulo 2"/>
          <p:cNvSpPr/>
          <p:nvPr/>
        </p:nvSpPr>
        <p:spPr>
          <a:xfrm>
            <a:off x="935037" y="4389120"/>
            <a:ext cx="10965226" cy="1754326"/>
          </a:xfrm>
          <a:prstGeom prst="rect">
            <a:avLst/>
          </a:prstGeom>
        </p:spPr>
        <p:txBody>
          <a:bodyPr wrap="square">
            <a:spAutoFit/>
          </a:bodyPr>
          <a:lstStyle/>
          <a:p>
            <a:r>
              <a:rPr lang="es-US" sz="2800" b="1" dirty="0">
                <a:solidFill>
                  <a:srgbClr val="005595"/>
                </a:solidFill>
                <a:latin typeface="Calibri"/>
                <a:ea typeface="Calibri"/>
                <a:cs typeface="Calibri"/>
              </a:rPr>
              <a:t>Paso 2</a:t>
            </a:r>
            <a:r>
              <a:rPr lang="es-US" sz="2800" dirty="0">
                <a:solidFill>
                  <a:srgbClr val="005595"/>
                </a:solidFill>
                <a:latin typeface="Calibri"/>
                <a:ea typeface="Calibri"/>
                <a:cs typeface="Calibri"/>
              </a:rPr>
              <a:t>: </a:t>
            </a:r>
            <a:r>
              <a:rPr lang="es-US" sz="2800" u="sng" dirty="0">
                <a:solidFill>
                  <a:srgbClr val="005595"/>
                </a:solidFill>
                <a:uFill>
                  <a:solidFill>
                    <a:srgbClr val="005595"/>
                  </a:solidFill>
                </a:uFill>
                <a:latin typeface="Calibri"/>
                <a:ea typeface="Calibri"/>
                <a:cs typeface="Calibri"/>
              </a:rPr>
              <a:t>Priorización en función de lo siguiente:</a:t>
            </a:r>
          </a:p>
          <a:p>
            <a:pPr lvl="1"/>
            <a:r>
              <a:rPr lang="es-US" dirty="0">
                <a:solidFill>
                  <a:srgbClr val="005595"/>
                </a:solidFill>
                <a:latin typeface="Calibri"/>
                <a:ea typeface="Calibri"/>
                <a:cs typeface="Calibri"/>
              </a:rPr>
              <a:t>Verificación de trabajadores esenciales o verificación del efecto multiplicador</a:t>
            </a:r>
            <a:r>
              <a:rPr lang="es-US" b="1" baseline="30000" dirty="0">
                <a:solidFill>
                  <a:srgbClr val="005595"/>
                </a:solidFill>
                <a:latin typeface="Calibri"/>
                <a:ea typeface="Calibri"/>
                <a:cs typeface="Calibri"/>
              </a:rPr>
              <a:t> </a:t>
            </a:r>
            <a:endParaRPr lang="en-US" dirty="0">
              <a:latin typeface="Calibri" panose="020F0502020204030204" pitchFamily="34" charset="0"/>
              <a:cs typeface="Calibri" panose="020F0502020204030204" pitchFamily="34" charset="0"/>
            </a:endParaRPr>
          </a:p>
          <a:p>
            <a:r>
              <a:rPr lang="es-US" sz="2800" b="1" dirty="0">
                <a:solidFill>
                  <a:srgbClr val="005595"/>
                </a:solidFill>
                <a:latin typeface="Calibri"/>
                <a:ea typeface="Calibri"/>
                <a:cs typeface="Calibri"/>
              </a:rPr>
              <a:t>Paso 3:</a:t>
            </a:r>
            <a:r>
              <a:rPr lang="es-US" sz="2800" dirty="0">
                <a:solidFill>
                  <a:srgbClr val="005595"/>
                </a:solidFill>
                <a:latin typeface="Calibri"/>
                <a:ea typeface="Calibri"/>
                <a:cs typeface="Calibri"/>
              </a:rPr>
              <a:t> Desempate: se aplica la aleatorización ponderada de oportunidades equitativas</a:t>
            </a:r>
          </a:p>
        </p:txBody>
      </p:sp>
    </p:spTree>
    <p:extLst>
      <p:ext uri="{BB962C8B-B14F-4D97-AF65-F5344CB8AC3E}">
        <p14:creationId xmlns:p14="http://schemas.microsoft.com/office/powerpoint/2010/main" val="163952174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CE98A-5EB0-44F3-812B-8628163C4E88}"/>
              </a:ext>
            </a:extLst>
          </p:cNvPr>
          <p:cNvSpPr>
            <a:spLocks noGrp="1"/>
          </p:cNvSpPr>
          <p:nvPr>
            <p:ph type="title"/>
          </p:nvPr>
        </p:nvSpPr>
        <p:spPr>
          <a:xfrm>
            <a:off x="586796" y="148368"/>
            <a:ext cx="10972800" cy="1143000"/>
          </a:xfrm>
        </p:spPr>
        <p:txBody>
          <a:bodyPr/>
          <a:lstStyle/>
          <a:p>
            <a:r>
              <a:rPr lang="es-US" sz="4400" b="1" i="0" strike="noStrike" cap="none" spc="0" baseline="0">
                <a:solidFill>
                  <a:srgbClr val="005595"/>
                </a:solidFill>
                <a:effectLst/>
                <a:latin typeface="Arial"/>
                <a:ea typeface="Arial"/>
                <a:cs typeface="Arial"/>
              </a:rPr>
              <a:t>Ejemplo C: ¿A quién se da prioridad?</a:t>
            </a:r>
          </a:p>
        </p:txBody>
      </p:sp>
      <p:sp>
        <p:nvSpPr>
          <p:cNvPr id="3" name="Content Placeholder 2">
            <a:extLst>
              <a:ext uri="{FF2B5EF4-FFF2-40B4-BE49-F238E27FC236}">
                <a16:creationId xmlns:a16="http://schemas.microsoft.com/office/drawing/2014/main" id="{AD172705-6BEA-4B2B-B8DF-62B2BAE0AFD0}"/>
              </a:ext>
            </a:extLst>
          </p:cNvPr>
          <p:cNvSpPr>
            <a:spLocks noGrp="1"/>
          </p:cNvSpPr>
          <p:nvPr>
            <p:ph idx="1"/>
          </p:nvPr>
        </p:nvSpPr>
        <p:spPr>
          <a:xfrm>
            <a:off x="586796" y="1066800"/>
            <a:ext cx="10972800" cy="4114800"/>
          </a:xfrm>
        </p:spPr>
        <p:txBody>
          <a:bodyPr/>
          <a:lstStyle/>
          <a:p>
            <a:r>
              <a:rPr lang="es-US" sz="2800" b="0" i="0" strike="noStrike" cap="none" spc="0" baseline="0">
                <a:solidFill>
                  <a:srgbClr val="005595"/>
                </a:solidFill>
                <a:effectLst/>
                <a:latin typeface="Calibri"/>
                <a:ea typeface="Calibri"/>
                <a:cs typeface="Calibri"/>
              </a:rPr>
              <a:t>Los pacientes que tienen una probabilidad mayor o igual al 90 % de sobrevivir a la hospitalización según el pronóstico clínico serían el primer grupo en la fila para recibir el recurso necesario.</a:t>
            </a:r>
          </a:p>
          <a:p>
            <a:r>
              <a:rPr lang="es-US" sz="2800" b="0" i="0" strike="noStrike" cap="none" spc="0" baseline="0">
                <a:solidFill>
                  <a:srgbClr val="005595"/>
                </a:solidFill>
                <a:effectLst/>
                <a:latin typeface="Calibri"/>
                <a:ea typeface="Calibri"/>
                <a:cs typeface="Calibri"/>
              </a:rPr>
              <a:t>Los pacientes en este grupo de pronóstico que tienen una ocupación que cumple con los criterios de trabajador esencial o efecto multiplicador tendrían la siguiente prioridad. </a:t>
            </a:r>
          </a:p>
          <a:p>
            <a:r>
              <a:rPr lang="es-US" sz="2800" b="0" i="0" strike="noStrike" cap="none" spc="0" baseline="0">
                <a:solidFill>
                  <a:srgbClr val="005595"/>
                </a:solidFill>
                <a:effectLst/>
                <a:latin typeface="Calibri"/>
                <a:ea typeface="Calibri"/>
                <a:cs typeface="Calibri"/>
              </a:rPr>
              <a:t>Los pacientes con la misma prioridad relacionada con la ocupación que hayan sufrido la mayor desventaja tendrían más probabilidades de tener prioridad frente a otros pacientes con el mismo pronóstico y prioridad relacionada con la ocupación que hayan sufrido la menor desventaja, de forma proporcional al impacto que tuvo la emergencia en el grupo desfavorecido.</a:t>
            </a:r>
          </a:p>
        </p:txBody>
      </p:sp>
      <p:sp>
        <p:nvSpPr>
          <p:cNvPr id="4" name="Slide Number Placeholder 3">
            <a:extLst>
              <a:ext uri="{FF2B5EF4-FFF2-40B4-BE49-F238E27FC236}">
                <a16:creationId xmlns:a16="http://schemas.microsoft.com/office/drawing/2014/main" id="{9C769D6B-2248-4A7E-AFE8-116F469555FD}"/>
              </a:ext>
            </a:extLst>
          </p:cNvPr>
          <p:cNvSpPr>
            <a:spLocks noGrp="1"/>
          </p:cNvSpPr>
          <p:nvPr>
            <p:ph type="sldNum" sz="quarter" idx="11"/>
          </p:nvPr>
        </p:nvSpPr>
        <p:spPr/>
        <p:txBody>
          <a:bodyPr/>
          <a:lstStyle/>
          <a:p>
            <a:pPr>
              <a:defRPr/>
            </a:pPr>
            <a:fld id="{678D0E47-2870-4D7F-9E5B-E656D1108487}" type="slidenum">
              <a:rPr lang="en-US" altLang="en-US" smtClean="0"/>
              <a:pPr>
                <a:defRPr/>
              </a:pPr>
              <a:t>31</a:t>
            </a:fld>
            <a:endParaRPr lang="en-US" altLang="en-US"/>
          </a:p>
        </p:txBody>
      </p:sp>
    </p:spTree>
    <p:extLst>
      <p:ext uri="{BB962C8B-B14F-4D97-AF65-F5344CB8AC3E}">
        <p14:creationId xmlns:p14="http://schemas.microsoft.com/office/powerpoint/2010/main" val="2934002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BCBCA-5802-42BD-BF35-42FFB99A9EDB}"/>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Viabilidad</a:t>
            </a:r>
          </a:p>
        </p:txBody>
      </p:sp>
      <p:sp>
        <p:nvSpPr>
          <p:cNvPr id="3" name="Content Placeholder 2">
            <a:extLst>
              <a:ext uri="{FF2B5EF4-FFF2-40B4-BE49-F238E27FC236}">
                <a16:creationId xmlns:a16="http://schemas.microsoft.com/office/drawing/2014/main" id="{3C445896-C138-48FE-BCA1-9A2FBEAA8CC1}"/>
              </a:ext>
            </a:extLst>
          </p:cNvPr>
          <p:cNvSpPr>
            <a:spLocks noGrp="1"/>
          </p:cNvSpPr>
          <p:nvPr>
            <p:ph idx="1"/>
          </p:nvPr>
        </p:nvSpPr>
        <p:spPr>
          <a:xfrm>
            <a:off x="609600" y="1257217"/>
            <a:ext cx="10972800" cy="4830762"/>
          </a:xfrm>
        </p:spPr>
        <p:txBody>
          <a:bodyPr/>
          <a:lstStyle/>
          <a:p>
            <a:r>
              <a:rPr lang="es-US" sz="3200" b="0" i="0" strike="noStrike" cap="none" spc="0" baseline="0" dirty="0">
                <a:solidFill>
                  <a:srgbClr val="005595"/>
                </a:solidFill>
                <a:effectLst/>
                <a:latin typeface="Calibri"/>
                <a:ea typeface="Calibri"/>
                <a:cs typeface="Calibri"/>
              </a:rPr>
              <a:t>En una emergencia sanitaria importante, es importante considerar la facilidad de implementación.</a:t>
            </a:r>
          </a:p>
          <a:p>
            <a:r>
              <a:rPr lang="es-US" sz="3200" b="0" i="0" strike="noStrike" cap="none" spc="0" baseline="0" dirty="0">
                <a:solidFill>
                  <a:srgbClr val="005595"/>
                </a:solidFill>
                <a:effectLst/>
                <a:latin typeface="Calibri"/>
                <a:ea typeface="Calibri"/>
                <a:cs typeface="Calibri"/>
              </a:rPr>
              <a:t>Los enfoques de asignación de recursos, como los ejemplos descritos anteriormente, pueden aplicarse fácilmente a través de un enfoque metodológico conocido como </a:t>
            </a:r>
            <a:r>
              <a:rPr lang="es-US" sz="3200" b="0" i="1" strike="noStrike" cap="none" spc="0" baseline="0" dirty="0">
                <a:solidFill>
                  <a:srgbClr val="005595"/>
                </a:solidFill>
                <a:effectLst/>
                <a:latin typeface="Calibri"/>
                <a:ea typeface="Calibri"/>
                <a:cs typeface="Calibri"/>
              </a:rPr>
              <a:t>Sistema categorizado de prioridades </a:t>
            </a:r>
            <a:r>
              <a:rPr lang="es-US" sz="3200" b="0" i="0" strike="noStrike" cap="none" spc="0" baseline="0" dirty="0">
                <a:solidFill>
                  <a:srgbClr val="005595"/>
                </a:solidFill>
                <a:effectLst/>
                <a:latin typeface="Calibri"/>
                <a:ea typeface="Calibri"/>
                <a:cs typeface="Calibri"/>
              </a:rPr>
              <a:t>(también llamado sistema de reserva).</a:t>
            </a:r>
          </a:p>
          <a:p>
            <a:r>
              <a:rPr lang="es-US" sz="3200" b="0" i="0" strike="noStrike" cap="none" spc="0" baseline="0" dirty="0">
                <a:solidFill>
                  <a:srgbClr val="005595"/>
                </a:solidFill>
                <a:effectLst/>
                <a:latin typeface="Calibri"/>
                <a:ea typeface="Calibri"/>
                <a:cs typeface="Calibri"/>
              </a:rPr>
              <a:t>Este software personalizado y gratuito se ha desarrollado para facilitar la implementación de procesos de asignación de recursos.</a:t>
            </a:r>
          </a:p>
        </p:txBody>
      </p:sp>
      <p:sp>
        <p:nvSpPr>
          <p:cNvPr id="4" name="Slide Number Placeholder 3">
            <a:extLst>
              <a:ext uri="{FF2B5EF4-FFF2-40B4-BE49-F238E27FC236}">
                <a16:creationId xmlns:a16="http://schemas.microsoft.com/office/drawing/2014/main" id="{52A7DF3B-B811-4093-BEAB-4BB9E21A8C28}"/>
              </a:ext>
            </a:extLst>
          </p:cNvPr>
          <p:cNvSpPr>
            <a:spLocks noGrp="1"/>
          </p:cNvSpPr>
          <p:nvPr>
            <p:ph type="sldNum" sz="quarter" idx="11"/>
          </p:nvPr>
        </p:nvSpPr>
        <p:spPr/>
        <p:txBody>
          <a:bodyPr/>
          <a:lstStyle/>
          <a:p>
            <a:pPr>
              <a:defRPr/>
            </a:pPr>
            <a:fld id="{678D0E47-2870-4D7F-9E5B-E656D1108487}" type="slidenum">
              <a:rPr lang="en-US" altLang="en-US" smtClean="0"/>
              <a:pPr>
                <a:defRPr/>
              </a:pPr>
              <a:t>32</a:t>
            </a:fld>
            <a:endParaRPr lang="en-US" altLang="en-US"/>
          </a:p>
        </p:txBody>
      </p:sp>
    </p:spTree>
    <p:extLst>
      <p:ext uri="{BB962C8B-B14F-4D97-AF65-F5344CB8AC3E}">
        <p14:creationId xmlns:p14="http://schemas.microsoft.com/office/powerpoint/2010/main" val="197132376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3189C-7E3C-4820-8D7F-ECDC84B2A022}"/>
              </a:ext>
            </a:extLst>
          </p:cNvPr>
          <p:cNvSpPr>
            <a:spLocks noGrp="1"/>
          </p:cNvSpPr>
          <p:nvPr>
            <p:ph type="title"/>
          </p:nvPr>
        </p:nvSpPr>
        <p:spPr/>
        <p:txBody>
          <a:bodyPr/>
          <a:lstStyle/>
          <a:p>
            <a:r>
              <a:rPr lang="es-US" sz="6000" b="1" i="0" strike="noStrike" cap="none" spc="0" baseline="0">
                <a:solidFill>
                  <a:srgbClr val="005595"/>
                </a:solidFill>
                <a:effectLst/>
                <a:latin typeface="Arial"/>
                <a:ea typeface="Arial"/>
                <a:cs typeface="Arial"/>
              </a:rPr>
              <a:t>¿Tiene preguntas?</a:t>
            </a:r>
          </a:p>
        </p:txBody>
      </p:sp>
      <p:sp>
        <p:nvSpPr>
          <p:cNvPr id="4" name="Slide Number Placeholder 3">
            <a:extLst>
              <a:ext uri="{FF2B5EF4-FFF2-40B4-BE49-F238E27FC236}">
                <a16:creationId xmlns:a16="http://schemas.microsoft.com/office/drawing/2014/main" id="{5EF5E888-2000-47FD-B90B-1FD2557D8B5C}"/>
              </a:ext>
            </a:extLst>
          </p:cNvPr>
          <p:cNvSpPr>
            <a:spLocks noGrp="1"/>
          </p:cNvSpPr>
          <p:nvPr>
            <p:ph type="sldNum" sz="quarter" idx="11"/>
          </p:nvPr>
        </p:nvSpPr>
        <p:spPr/>
        <p:txBody>
          <a:bodyPr/>
          <a:lstStyle/>
          <a:p>
            <a:pPr>
              <a:defRPr/>
            </a:pPr>
            <a:fld id="{DB2CD222-6AD2-4E92-97F8-569B95AFE93E}" type="slidenum">
              <a:rPr lang="en-US" altLang="en-US" smtClean="0"/>
              <a:pPr>
                <a:defRPr/>
              </a:pPr>
              <a:t>33</a:t>
            </a:fld>
            <a:endParaRPr lang="en-US" altLang="en-US"/>
          </a:p>
        </p:txBody>
      </p:sp>
    </p:spTree>
    <p:extLst>
      <p:ext uri="{BB962C8B-B14F-4D97-AF65-F5344CB8AC3E}">
        <p14:creationId xmlns:p14="http://schemas.microsoft.com/office/powerpoint/2010/main" val="220495275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9A710-3E2C-4DF4-9AB7-FCAD0BA6AF1A}"/>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Análisis</a:t>
            </a:r>
          </a:p>
        </p:txBody>
      </p:sp>
      <p:sp>
        <p:nvSpPr>
          <p:cNvPr id="3" name="Content Placeholder 2">
            <a:extLst>
              <a:ext uri="{FF2B5EF4-FFF2-40B4-BE49-F238E27FC236}">
                <a16:creationId xmlns:a16="http://schemas.microsoft.com/office/drawing/2014/main" id="{8D08A3AA-0826-4134-B8F0-8E697735DCF2}"/>
              </a:ext>
            </a:extLst>
          </p:cNvPr>
          <p:cNvSpPr>
            <a:spLocks noGrp="1"/>
          </p:cNvSpPr>
          <p:nvPr>
            <p:ph idx="1"/>
          </p:nvPr>
        </p:nvSpPr>
        <p:spPr/>
        <p:txBody>
          <a:bodyPr/>
          <a:lstStyle/>
          <a:p>
            <a:r>
              <a:rPr lang="es-US" sz="3200" b="0" i="0" strike="noStrike" cap="none" spc="0" baseline="0" dirty="0">
                <a:solidFill>
                  <a:srgbClr val="005595"/>
                </a:solidFill>
                <a:effectLst/>
                <a:latin typeface="Arial"/>
                <a:ea typeface="Arial"/>
                <a:cs typeface="Arial"/>
              </a:rPr>
              <a:t>Basándose en los comentarios del público y en las conversaciones mantenidas con la comunidad, ¿qué cambios haría o qué agregaría </a:t>
            </a:r>
            <a:r>
              <a:rPr lang="es-US" dirty="0">
                <a:latin typeface="Arial"/>
                <a:ea typeface="Arial"/>
                <a:cs typeface="Arial"/>
              </a:rPr>
              <a:t>a</a:t>
            </a:r>
            <a:r>
              <a:rPr lang="es-US" sz="3200" b="0" i="0" strike="noStrike" cap="none" spc="0" baseline="0" dirty="0">
                <a:solidFill>
                  <a:srgbClr val="005595"/>
                </a:solidFill>
                <a:effectLst/>
                <a:latin typeface="Arial"/>
                <a:ea typeface="Arial"/>
                <a:cs typeface="Arial"/>
              </a:rPr>
              <a:t> la información que usted </a:t>
            </a:r>
            <a:r>
              <a:rPr lang="es-US" dirty="0">
                <a:latin typeface="Arial"/>
                <a:ea typeface="Arial"/>
                <a:cs typeface="Arial"/>
              </a:rPr>
              <a:t>aport</a:t>
            </a:r>
            <a:r>
              <a:rPr lang="es-US" sz="3200" b="0" i="0" strike="noStrike" cap="none" spc="0" baseline="0" dirty="0">
                <a:solidFill>
                  <a:srgbClr val="005595"/>
                </a:solidFill>
                <a:effectLst/>
                <a:latin typeface="Arial"/>
                <a:ea typeface="Arial"/>
                <a:cs typeface="Arial"/>
              </a:rPr>
              <a:t>ó a la OHA?</a:t>
            </a:r>
          </a:p>
          <a:p>
            <a:endParaRPr lang="en-US" sz="1200" dirty="0"/>
          </a:p>
          <a:p>
            <a:r>
              <a:rPr lang="es-US" sz="3200" b="0" i="0" strike="noStrike" cap="none" spc="0" baseline="0" dirty="0">
                <a:solidFill>
                  <a:srgbClr val="005595"/>
                </a:solidFill>
                <a:effectLst/>
                <a:latin typeface="Arial"/>
                <a:ea typeface="Arial"/>
                <a:cs typeface="Arial"/>
              </a:rPr>
              <a:t>Según los ejemplos de enfoques de criterios múltiples compartidos, ¿qué cambios haría o qué agregaría en la información que usted </a:t>
            </a:r>
            <a:r>
              <a:rPr lang="es-US" dirty="0">
                <a:latin typeface="Arial"/>
                <a:ea typeface="Arial"/>
                <a:cs typeface="Arial"/>
              </a:rPr>
              <a:t>aport</a:t>
            </a:r>
            <a:r>
              <a:rPr lang="es-US" sz="3200" b="0" i="0" strike="noStrike" cap="none" spc="0" baseline="0" dirty="0">
                <a:solidFill>
                  <a:srgbClr val="005595"/>
                </a:solidFill>
                <a:effectLst/>
                <a:latin typeface="Arial"/>
                <a:ea typeface="Arial"/>
                <a:cs typeface="Arial"/>
              </a:rPr>
              <a:t>ó a la OHA?</a:t>
            </a:r>
          </a:p>
        </p:txBody>
      </p:sp>
      <p:sp>
        <p:nvSpPr>
          <p:cNvPr id="4" name="Slide Number Placeholder 3">
            <a:extLst>
              <a:ext uri="{FF2B5EF4-FFF2-40B4-BE49-F238E27FC236}">
                <a16:creationId xmlns:a16="http://schemas.microsoft.com/office/drawing/2014/main" id="{10E027CE-AA96-4174-8DFC-7DB42F395EBA}"/>
              </a:ext>
            </a:extLst>
          </p:cNvPr>
          <p:cNvSpPr>
            <a:spLocks noGrp="1"/>
          </p:cNvSpPr>
          <p:nvPr>
            <p:ph type="sldNum" sz="quarter" idx="11"/>
          </p:nvPr>
        </p:nvSpPr>
        <p:spPr/>
        <p:txBody>
          <a:bodyPr/>
          <a:lstStyle/>
          <a:p>
            <a:pPr>
              <a:defRPr/>
            </a:pPr>
            <a:fld id="{678D0E47-2870-4D7F-9E5B-E656D1108487}" type="slidenum">
              <a:rPr lang="en-US" altLang="en-US" smtClean="0"/>
              <a:pPr>
                <a:defRPr/>
              </a:pPr>
              <a:t>34</a:t>
            </a:fld>
            <a:endParaRPr lang="en-US" altLang="en-US"/>
          </a:p>
        </p:txBody>
      </p:sp>
    </p:spTree>
    <p:extLst>
      <p:ext uri="{BB962C8B-B14F-4D97-AF65-F5344CB8AC3E}">
        <p14:creationId xmlns:p14="http://schemas.microsoft.com/office/powerpoint/2010/main" val="187980426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AD7674-B51C-4257-99A6-8EF749546C53}"/>
              </a:ext>
            </a:extLst>
          </p:cNvPr>
          <p:cNvSpPr>
            <a:spLocks noGrp="1"/>
          </p:cNvSpPr>
          <p:nvPr>
            <p:ph type="title"/>
          </p:nvPr>
        </p:nvSpPr>
        <p:spPr/>
        <p:txBody>
          <a:bodyPr/>
          <a:lstStyle/>
          <a:p>
            <a:r>
              <a:rPr lang="es-US" sz="6000" b="1" i="0" strike="noStrike" cap="none" spc="0" baseline="0">
                <a:solidFill>
                  <a:srgbClr val="005595"/>
                </a:solidFill>
                <a:effectLst/>
                <a:latin typeface="Arial"/>
                <a:ea typeface="Arial"/>
                <a:cs typeface="Arial"/>
              </a:rPr>
              <a:t>Próximos pasos y cierre</a:t>
            </a:r>
          </a:p>
        </p:txBody>
      </p:sp>
      <p:sp>
        <p:nvSpPr>
          <p:cNvPr id="4" name="Slide Number Placeholder 3">
            <a:extLst>
              <a:ext uri="{FF2B5EF4-FFF2-40B4-BE49-F238E27FC236}">
                <a16:creationId xmlns:a16="http://schemas.microsoft.com/office/drawing/2014/main" id="{2EC6422D-805E-4BD1-B32F-81398E5803D1}"/>
              </a:ext>
            </a:extLst>
          </p:cNvPr>
          <p:cNvSpPr>
            <a:spLocks noGrp="1"/>
          </p:cNvSpPr>
          <p:nvPr>
            <p:ph type="sldNum" sz="quarter" idx="11"/>
          </p:nvPr>
        </p:nvSpPr>
        <p:spPr/>
        <p:txBody>
          <a:bodyPr/>
          <a:lstStyle/>
          <a:p>
            <a:pPr>
              <a:defRPr/>
            </a:pPr>
            <a:fld id="{678D0E47-2870-4D7F-9E5B-E656D1108487}" type="slidenum">
              <a:rPr lang="en-US" altLang="en-US" smtClean="0"/>
              <a:pPr>
                <a:defRPr/>
              </a:pPr>
              <a:t>35</a:t>
            </a:fld>
            <a:endParaRPr lang="en-US" altLang="en-US"/>
          </a:p>
        </p:txBody>
      </p:sp>
    </p:spTree>
    <p:extLst>
      <p:ext uri="{BB962C8B-B14F-4D97-AF65-F5344CB8AC3E}">
        <p14:creationId xmlns:p14="http://schemas.microsoft.com/office/powerpoint/2010/main" val="227686413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ED326-DDA5-474E-B122-4B71CB3D2D49}"/>
              </a:ext>
            </a:extLst>
          </p:cNvPr>
          <p:cNvSpPr>
            <a:spLocks noGrp="1"/>
          </p:cNvSpPr>
          <p:nvPr>
            <p:ph type="title"/>
          </p:nvPr>
        </p:nvSpPr>
        <p:spPr/>
        <p:txBody>
          <a:bodyPr/>
          <a:lstStyle/>
          <a:p>
            <a:r>
              <a:rPr lang="es-US" sz="6000" b="1" i="0" strike="noStrike" cap="none" spc="0" baseline="0">
                <a:solidFill>
                  <a:srgbClr val="005595"/>
                </a:solidFill>
                <a:effectLst/>
                <a:latin typeface="Arial"/>
                <a:ea typeface="Arial"/>
                <a:cs typeface="Arial"/>
              </a:rPr>
              <a:t>Gracias</a:t>
            </a:r>
          </a:p>
        </p:txBody>
      </p:sp>
      <p:sp>
        <p:nvSpPr>
          <p:cNvPr id="4" name="Slide Number Placeholder 3">
            <a:extLst>
              <a:ext uri="{FF2B5EF4-FFF2-40B4-BE49-F238E27FC236}">
                <a16:creationId xmlns:a16="http://schemas.microsoft.com/office/drawing/2014/main" id="{F96D0C9D-6CAB-42FF-BDCB-C98350197652}"/>
              </a:ext>
            </a:extLst>
          </p:cNvPr>
          <p:cNvSpPr>
            <a:spLocks noGrp="1"/>
          </p:cNvSpPr>
          <p:nvPr>
            <p:ph type="sldNum" sz="quarter" idx="11"/>
          </p:nvPr>
        </p:nvSpPr>
        <p:spPr/>
        <p:txBody>
          <a:bodyPr/>
          <a:lstStyle/>
          <a:p>
            <a:pPr>
              <a:defRPr/>
            </a:pPr>
            <a:fld id="{DB2CD222-6AD2-4E92-97F8-569B95AFE93E}" type="slidenum">
              <a:rPr lang="en-US" altLang="en-US" smtClean="0"/>
              <a:pPr>
                <a:defRPr/>
              </a:pPr>
              <a:t>36</a:t>
            </a:fld>
            <a:endParaRPr lang="en-US" altLang="en-US"/>
          </a:p>
        </p:txBody>
      </p:sp>
    </p:spTree>
    <p:extLst>
      <p:ext uri="{BB962C8B-B14F-4D97-AF65-F5344CB8AC3E}">
        <p14:creationId xmlns:p14="http://schemas.microsoft.com/office/powerpoint/2010/main" val="336434058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Objetivo</a:t>
            </a:r>
          </a:p>
        </p:txBody>
      </p:sp>
      <p:sp>
        <p:nvSpPr>
          <p:cNvPr id="3" name="Content Placeholder 2">
            <a:extLst>
              <a:ext uri="{FF2B5EF4-FFF2-40B4-BE49-F238E27FC236}">
                <a16:creationId xmlns:a16="http://schemas.microsoft.com/office/drawing/2014/main" id="{63EF9C24-AFB5-21DA-F423-A20299E539DC}"/>
              </a:ext>
            </a:extLst>
          </p:cNvPr>
          <p:cNvSpPr>
            <a:spLocks noGrp="1"/>
          </p:cNvSpPr>
          <p:nvPr>
            <p:ph idx="1"/>
          </p:nvPr>
        </p:nvSpPr>
        <p:spPr/>
        <p:txBody>
          <a:bodyPr/>
          <a:lstStyle/>
          <a:p>
            <a:r>
              <a:rPr lang="es-US" sz="2800" b="0" i="0" strike="noStrike" cap="none" spc="0" baseline="0">
                <a:solidFill>
                  <a:srgbClr val="005595"/>
                </a:solidFill>
                <a:effectLst/>
                <a:latin typeface="Arial"/>
                <a:ea typeface="Arial"/>
                <a:cs typeface="Arial"/>
              </a:rPr>
              <a:t>Concluir el proceso de deliberación para comenzar la redacción de las recomendaciones finales.</a:t>
            </a:r>
          </a:p>
        </p:txBody>
      </p:sp>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4</a:t>
            </a:fld>
            <a:endParaRPr lang="en-US"/>
          </a:p>
        </p:txBody>
      </p:sp>
    </p:spTree>
    <p:extLst>
      <p:ext uri="{BB962C8B-B14F-4D97-AF65-F5344CB8AC3E}">
        <p14:creationId xmlns:p14="http://schemas.microsoft.com/office/powerpoint/2010/main" val="59606934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Programa</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fontScale="90000"/>
          </a:bodyPr>
          <a:lstStyle/>
          <a:p>
            <a:r>
              <a:rPr lang="es-US" sz="2800" b="0" i="0" strike="noStrike" cap="none" spc="0" baseline="0">
                <a:solidFill>
                  <a:srgbClr val="005595"/>
                </a:solidFill>
                <a:effectLst/>
                <a:latin typeface="Arial"/>
                <a:ea typeface="Arial"/>
                <a:cs typeface="Arial"/>
              </a:rPr>
              <a:t>Bienvenida</a:t>
            </a:r>
          </a:p>
          <a:p>
            <a:r>
              <a:rPr lang="es-US" sz="2800" b="0" i="0" strike="noStrike" cap="none" spc="0" baseline="0">
                <a:solidFill>
                  <a:srgbClr val="005595"/>
                </a:solidFill>
                <a:effectLst/>
                <a:latin typeface="Arial"/>
                <a:ea typeface="Arial"/>
                <a:cs typeface="Arial"/>
              </a:rPr>
              <a:t>Revisión del ORAAC</a:t>
            </a:r>
          </a:p>
          <a:p>
            <a:r>
              <a:rPr lang="es-US" sz="2800" b="0" i="0" strike="noStrike" cap="none" spc="0" baseline="0">
                <a:solidFill>
                  <a:srgbClr val="005595"/>
                </a:solidFill>
                <a:effectLst/>
                <a:latin typeface="Arial"/>
                <a:ea typeface="Arial"/>
                <a:cs typeface="Arial"/>
              </a:rPr>
              <a:t>Revisión: Comentario Público Escrito y Conversaciones Comunitarias</a:t>
            </a:r>
          </a:p>
          <a:p>
            <a:r>
              <a:rPr lang="es-US" sz="2800" b="0" i="0" strike="noStrike" cap="none" spc="0" baseline="0">
                <a:solidFill>
                  <a:srgbClr val="005595"/>
                </a:solidFill>
                <a:effectLst/>
                <a:latin typeface="Arial"/>
                <a:ea typeface="Arial"/>
                <a:cs typeface="Arial"/>
              </a:rPr>
              <a:t>Comentario público</a:t>
            </a:r>
          </a:p>
          <a:p>
            <a:r>
              <a:rPr lang="es-US" sz="2800" b="0" i="0" strike="noStrike" cap="none" spc="0" baseline="0">
                <a:solidFill>
                  <a:srgbClr val="005595"/>
                </a:solidFill>
                <a:effectLst/>
                <a:latin typeface="Arial"/>
                <a:ea typeface="Arial"/>
                <a:cs typeface="Arial"/>
              </a:rPr>
              <a:t>Receso</a:t>
            </a:r>
          </a:p>
          <a:p>
            <a:r>
              <a:rPr lang="es-US" sz="2800" b="0" i="0" strike="noStrike" cap="none" spc="0" baseline="0">
                <a:solidFill>
                  <a:srgbClr val="005595"/>
                </a:solidFill>
                <a:effectLst/>
                <a:latin typeface="Arial"/>
                <a:ea typeface="Arial"/>
                <a:cs typeface="Arial"/>
              </a:rPr>
              <a:t>Ejemplos de enfoques de criterios múltiples</a:t>
            </a:r>
          </a:p>
          <a:p>
            <a:r>
              <a:rPr lang="es-US" sz="2800" b="0" i="0" strike="noStrike" cap="none" spc="0" baseline="0">
                <a:solidFill>
                  <a:srgbClr val="005595"/>
                </a:solidFill>
                <a:effectLst/>
                <a:latin typeface="Arial"/>
                <a:ea typeface="Arial"/>
                <a:cs typeface="Arial"/>
              </a:rPr>
              <a:t>Análisis</a:t>
            </a:r>
          </a:p>
          <a:p>
            <a:r>
              <a:rPr lang="es-US" sz="2800" b="0" i="0" strike="noStrike" cap="none" spc="0" baseline="0">
                <a:solidFill>
                  <a:srgbClr val="005595"/>
                </a:solidFill>
                <a:effectLst/>
                <a:latin typeface="Arial"/>
                <a:ea typeface="Arial"/>
                <a:cs typeface="Arial"/>
              </a:rPr>
              <a:t>Cierre</a:t>
            </a:r>
          </a:p>
          <a:p>
            <a:endParaRPr lang="en-US" sz="2800">
              <a:latin typeface="Arial" panose="020B0604020202020204" pitchFamily="34" charset="0"/>
              <a:cs typeface="Arial" panose="020B0604020202020204" pitchFamily="34" charset="0"/>
            </a:endParaRPr>
          </a:p>
          <a:p>
            <a:pPr marL="0" indent="0">
              <a:buNone/>
            </a:pPr>
            <a:r>
              <a:rPr lang="es-US" sz="2800" b="0" i="0" strike="noStrike" cap="none" spc="0" baseline="0">
                <a:solidFill>
                  <a:srgbClr val="005595"/>
                </a:solidFill>
                <a:effectLst/>
                <a:latin typeface="Arial"/>
                <a:ea typeface="Arial"/>
                <a:cs typeface="Arial"/>
              </a:rPr>
              <a:t>Duración total: 120 minutos (2 horas)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5</a:t>
            </a:fld>
            <a:endParaRPr lang="en-US"/>
          </a:p>
        </p:txBody>
      </p:sp>
    </p:spTree>
    <p:extLst>
      <p:ext uri="{BB962C8B-B14F-4D97-AF65-F5344CB8AC3E}">
        <p14:creationId xmlns:p14="http://schemas.microsoft.com/office/powerpoint/2010/main" val="93135102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A4DD99-DF67-4A10-BF77-B9FC0FD53638}"/>
              </a:ext>
            </a:extLst>
          </p:cNvPr>
          <p:cNvSpPr>
            <a:spLocks noGrp="1"/>
          </p:cNvSpPr>
          <p:nvPr>
            <p:ph type="title"/>
          </p:nvPr>
        </p:nvSpPr>
        <p:spPr/>
        <p:txBody>
          <a:bodyPr/>
          <a:lstStyle/>
          <a:p>
            <a:r>
              <a:rPr lang="es-US" sz="6000" b="1" i="0" strike="noStrike" cap="none" spc="0" baseline="0">
                <a:solidFill>
                  <a:srgbClr val="005595"/>
                </a:solidFill>
                <a:effectLst/>
                <a:latin typeface="Arial"/>
                <a:ea typeface="Arial"/>
                <a:cs typeface="Arial"/>
              </a:rPr>
              <a:t> Revisión de la Trayectoria del ORAAC </a:t>
            </a:r>
            <a:br>
              <a:rPr sz="6000"/>
            </a:br>
            <a:r>
              <a:rPr lang="es-US" sz="4400" b="1" i="0" strike="noStrike" cap="none" spc="0" baseline="0">
                <a:solidFill>
                  <a:srgbClr val="005595"/>
                </a:solidFill>
                <a:effectLst/>
                <a:latin typeface="Arial"/>
                <a:ea typeface="Arial"/>
                <a:cs typeface="Arial"/>
              </a:rPr>
              <a:t>de mayo 2022 a mayo 2023</a:t>
            </a:r>
          </a:p>
        </p:txBody>
      </p:sp>
      <p:sp>
        <p:nvSpPr>
          <p:cNvPr id="4" name="Slide Number Placeholder 3">
            <a:extLst>
              <a:ext uri="{FF2B5EF4-FFF2-40B4-BE49-F238E27FC236}">
                <a16:creationId xmlns:a16="http://schemas.microsoft.com/office/drawing/2014/main" id="{DDAF3963-C80F-4CE5-A4A7-5699B818286F}"/>
              </a:ext>
            </a:extLst>
          </p:cNvPr>
          <p:cNvSpPr>
            <a:spLocks noGrp="1"/>
          </p:cNvSpPr>
          <p:nvPr>
            <p:ph type="sldNum" sz="quarter" idx="11"/>
          </p:nvPr>
        </p:nvSpPr>
        <p:spPr/>
        <p:txBody>
          <a:bodyPr/>
          <a:lstStyle/>
          <a:p>
            <a:pPr>
              <a:defRPr/>
            </a:pPr>
            <a:fld id="{678D0E47-2870-4D7F-9E5B-E656D1108487}" type="slidenum">
              <a:rPr lang="en-US" altLang="en-US" smtClean="0"/>
              <a:pPr>
                <a:defRPr/>
              </a:pPr>
              <a:t>6</a:t>
            </a:fld>
            <a:endParaRPr lang="en-US" altLang="en-US"/>
          </a:p>
        </p:txBody>
      </p:sp>
    </p:spTree>
    <p:extLst>
      <p:ext uri="{BB962C8B-B14F-4D97-AF65-F5344CB8AC3E}">
        <p14:creationId xmlns:p14="http://schemas.microsoft.com/office/powerpoint/2010/main" val="308701321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13051-D3D9-4D49-A953-BC47B766E038}"/>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De mayo a julio de 2022</a:t>
            </a:r>
          </a:p>
        </p:txBody>
      </p:sp>
      <p:sp>
        <p:nvSpPr>
          <p:cNvPr id="3" name="Content Placeholder 2">
            <a:extLst>
              <a:ext uri="{FF2B5EF4-FFF2-40B4-BE49-F238E27FC236}">
                <a16:creationId xmlns:a16="http://schemas.microsoft.com/office/drawing/2014/main" id="{42DD3745-F1E5-4641-B3F9-DCEE0690400F}"/>
              </a:ext>
            </a:extLst>
          </p:cNvPr>
          <p:cNvSpPr>
            <a:spLocks noGrp="1"/>
          </p:cNvSpPr>
          <p:nvPr>
            <p:ph idx="1"/>
          </p:nvPr>
        </p:nvSpPr>
        <p:spPr/>
        <p:txBody>
          <a:bodyPr/>
          <a:lstStyle/>
          <a:p>
            <a:r>
              <a:rPr lang="es-US" sz="2800" b="0" i="0" strike="noStrike" cap="none" spc="0" baseline="0" dirty="0">
                <a:solidFill>
                  <a:srgbClr val="005595"/>
                </a:solidFill>
                <a:effectLst/>
                <a:latin typeface="Arial"/>
                <a:ea typeface="Arial"/>
                <a:cs typeface="Arial"/>
              </a:rPr>
              <a:t>Antecedentes, definiciones y estado actual de la guía de atención en caso de crisis en </a:t>
            </a:r>
            <a:r>
              <a:rPr lang="es-US" sz="2800" b="0" i="0" strike="noStrike" cap="none" spc="0" baseline="0" dirty="0" err="1">
                <a:solidFill>
                  <a:srgbClr val="005595"/>
                </a:solidFill>
                <a:effectLst/>
                <a:latin typeface="Arial"/>
                <a:ea typeface="Arial"/>
                <a:cs typeface="Arial"/>
              </a:rPr>
              <a:t>Oregon</a:t>
            </a:r>
            <a:r>
              <a:rPr lang="es-US" sz="2800" b="0" i="0" strike="noStrike" cap="none" spc="0" baseline="0" dirty="0">
                <a:solidFill>
                  <a:srgbClr val="005595"/>
                </a:solidFill>
                <a:effectLst/>
                <a:latin typeface="Arial"/>
                <a:ea typeface="Arial"/>
                <a:cs typeface="Arial"/>
              </a:rPr>
              <a:t>.</a:t>
            </a:r>
          </a:p>
          <a:p>
            <a:r>
              <a:rPr lang="es-US" sz="2800" b="0" i="0" strike="noStrike" cap="none" spc="0" baseline="0" dirty="0">
                <a:solidFill>
                  <a:srgbClr val="005595"/>
                </a:solidFill>
                <a:effectLst/>
                <a:latin typeface="Arial"/>
                <a:ea typeface="Arial"/>
                <a:cs typeface="Arial"/>
              </a:rPr>
              <a:t>Función del Comité Asesor de Asignación de Recursos de </a:t>
            </a:r>
            <a:r>
              <a:rPr lang="es-US" sz="2800" b="0" i="0" strike="noStrike" cap="none" spc="0" baseline="0" dirty="0" err="1">
                <a:solidFill>
                  <a:srgbClr val="005595"/>
                </a:solidFill>
                <a:effectLst/>
                <a:latin typeface="Arial"/>
                <a:ea typeface="Arial"/>
                <a:cs typeface="Arial"/>
              </a:rPr>
              <a:t>Oregon</a:t>
            </a:r>
            <a:r>
              <a:rPr lang="es-US" sz="2800" b="0" i="0" strike="noStrike" cap="none" spc="0" baseline="0" dirty="0">
                <a:solidFill>
                  <a:srgbClr val="005595"/>
                </a:solidFill>
                <a:effectLst/>
                <a:latin typeface="Arial"/>
                <a:ea typeface="Arial"/>
                <a:cs typeface="Arial"/>
              </a:rPr>
              <a:t> (</a:t>
            </a:r>
            <a:r>
              <a:rPr lang="es-US" sz="2800" b="0" i="0" strike="noStrike" cap="none" spc="0" baseline="0" dirty="0" err="1">
                <a:solidFill>
                  <a:srgbClr val="005595"/>
                </a:solidFill>
                <a:effectLst/>
                <a:latin typeface="Arial"/>
                <a:ea typeface="Arial"/>
                <a:cs typeface="Arial"/>
              </a:rPr>
              <a:t>Oregon</a:t>
            </a:r>
            <a:r>
              <a:rPr lang="es-US" sz="2800" b="0" i="0" strike="noStrike" cap="none" spc="0" baseline="0" dirty="0">
                <a:solidFill>
                  <a:srgbClr val="005595"/>
                </a:solidFill>
                <a:effectLst/>
                <a:latin typeface="Arial"/>
                <a:ea typeface="Arial"/>
                <a:cs typeface="Arial"/>
              </a:rPr>
              <a:t> </a:t>
            </a:r>
            <a:r>
              <a:rPr lang="es-US" sz="2800" b="0" i="0" strike="noStrike" cap="none" spc="0" baseline="0" dirty="0" err="1">
                <a:solidFill>
                  <a:srgbClr val="005595"/>
                </a:solidFill>
                <a:effectLst/>
                <a:latin typeface="Arial"/>
                <a:ea typeface="Arial"/>
                <a:cs typeface="Arial"/>
              </a:rPr>
              <a:t>Resource</a:t>
            </a:r>
            <a:r>
              <a:rPr lang="es-US" sz="2800" b="0" i="0" strike="noStrike" cap="none" spc="0" baseline="0" dirty="0">
                <a:solidFill>
                  <a:srgbClr val="005595"/>
                </a:solidFill>
                <a:effectLst/>
                <a:latin typeface="Arial"/>
                <a:ea typeface="Arial"/>
                <a:cs typeface="Arial"/>
              </a:rPr>
              <a:t> </a:t>
            </a:r>
            <a:r>
              <a:rPr lang="es-US" sz="2800" b="0" i="0" strike="noStrike" cap="none" spc="0" baseline="0" dirty="0" err="1">
                <a:solidFill>
                  <a:srgbClr val="005595"/>
                </a:solidFill>
                <a:effectLst/>
                <a:latin typeface="Arial"/>
                <a:ea typeface="Arial"/>
                <a:cs typeface="Arial"/>
              </a:rPr>
              <a:t>Allocation</a:t>
            </a:r>
            <a:r>
              <a:rPr lang="es-US" sz="2800" b="0" i="0" strike="noStrike" cap="none" spc="0" baseline="0" dirty="0">
                <a:solidFill>
                  <a:srgbClr val="005595"/>
                </a:solidFill>
                <a:effectLst/>
                <a:latin typeface="Arial"/>
                <a:ea typeface="Arial"/>
                <a:cs typeface="Arial"/>
              </a:rPr>
              <a:t> </a:t>
            </a:r>
            <a:r>
              <a:rPr lang="es-US" sz="2800" b="0" i="0" strike="noStrike" cap="none" spc="0" baseline="0" dirty="0" err="1">
                <a:solidFill>
                  <a:srgbClr val="005595"/>
                </a:solidFill>
                <a:effectLst/>
                <a:latin typeface="Arial"/>
                <a:ea typeface="Arial"/>
                <a:cs typeface="Arial"/>
              </a:rPr>
              <a:t>Advisory</a:t>
            </a:r>
            <a:r>
              <a:rPr lang="es-US" sz="2800" b="0" i="0" strike="noStrike" cap="none" spc="0" baseline="0" dirty="0">
                <a:solidFill>
                  <a:srgbClr val="005595"/>
                </a:solidFill>
                <a:effectLst/>
                <a:latin typeface="Arial"/>
                <a:ea typeface="Arial"/>
                <a:cs typeface="Arial"/>
              </a:rPr>
              <a:t> </a:t>
            </a:r>
            <a:r>
              <a:rPr lang="es-US" sz="2800" b="0" i="0" strike="noStrike" cap="none" spc="0" baseline="0" dirty="0" err="1">
                <a:solidFill>
                  <a:srgbClr val="005595"/>
                </a:solidFill>
                <a:effectLst/>
                <a:latin typeface="Arial"/>
                <a:ea typeface="Arial"/>
                <a:cs typeface="Arial"/>
              </a:rPr>
              <a:t>Committee</a:t>
            </a:r>
            <a:r>
              <a:rPr lang="es-US" sz="2800" b="0" i="0" strike="noStrike" cap="none" spc="0" baseline="0" dirty="0">
                <a:solidFill>
                  <a:srgbClr val="005595"/>
                </a:solidFill>
                <a:effectLst/>
                <a:latin typeface="Arial"/>
                <a:ea typeface="Arial"/>
                <a:cs typeface="Arial"/>
              </a:rPr>
              <a:t>, ORAAC) y recursos para sus miembros.</a:t>
            </a:r>
          </a:p>
          <a:p>
            <a:pPr lvl="1"/>
            <a:r>
              <a:rPr lang="es-US" sz="2400" b="0" i="0" strike="noStrike" cap="none" spc="0" baseline="0" dirty="0">
                <a:solidFill>
                  <a:srgbClr val="005595"/>
                </a:solidFill>
                <a:effectLst/>
                <a:latin typeface="Arial"/>
                <a:ea typeface="Arial"/>
                <a:cs typeface="Arial"/>
              </a:rPr>
              <a:t>Desarrollar las expectativas de la reunión.</a:t>
            </a:r>
          </a:p>
          <a:p>
            <a:r>
              <a:rPr lang="es-US" sz="2800" b="0" i="0" strike="noStrike" cap="none" spc="0" baseline="0" dirty="0">
                <a:solidFill>
                  <a:srgbClr val="005595"/>
                </a:solidFill>
                <a:effectLst/>
                <a:latin typeface="Arial"/>
                <a:ea typeface="Arial"/>
                <a:cs typeface="Arial"/>
              </a:rPr>
              <a:t>Revisión y análisis de los principios de la promoción de la equidad sanitaria durante situaciones con recursos limitados. </a:t>
            </a:r>
          </a:p>
          <a:p>
            <a:r>
              <a:rPr lang="es-US" sz="2800" b="0" i="0" strike="noStrike" cap="none" spc="0" baseline="0" dirty="0">
                <a:solidFill>
                  <a:srgbClr val="005595"/>
                </a:solidFill>
                <a:effectLst/>
                <a:latin typeface="Arial"/>
                <a:ea typeface="Arial"/>
                <a:cs typeface="Arial"/>
              </a:rPr>
              <a:t>Dirigido por el paciente, centrado en el paciente y con toma de decisiones compartida.</a:t>
            </a:r>
          </a:p>
        </p:txBody>
      </p:sp>
      <p:sp>
        <p:nvSpPr>
          <p:cNvPr id="4" name="Slide Number Placeholder 3">
            <a:extLst>
              <a:ext uri="{FF2B5EF4-FFF2-40B4-BE49-F238E27FC236}">
                <a16:creationId xmlns:a16="http://schemas.microsoft.com/office/drawing/2014/main" id="{67EF6EC8-1F1C-4DA2-A27E-695F5E0C930A}"/>
              </a:ext>
            </a:extLst>
          </p:cNvPr>
          <p:cNvSpPr>
            <a:spLocks noGrp="1"/>
          </p:cNvSpPr>
          <p:nvPr>
            <p:ph type="sldNum" sz="quarter" idx="11"/>
          </p:nvPr>
        </p:nvSpPr>
        <p:spPr/>
        <p:txBody>
          <a:bodyPr/>
          <a:lstStyle/>
          <a:p>
            <a:pPr>
              <a:defRPr/>
            </a:pPr>
            <a:fld id="{678D0E47-2870-4D7F-9E5B-E656D1108487}" type="slidenum">
              <a:rPr lang="en-US" altLang="en-US" smtClean="0"/>
              <a:pPr>
                <a:defRPr/>
              </a:pPr>
              <a:t>7</a:t>
            </a:fld>
            <a:endParaRPr lang="en-US" altLang="en-US"/>
          </a:p>
        </p:txBody>
      </p:sp>
    </p:spTree>
    <p:extLst>
      <p:ext uri="{BB962C8B-B14F-4D97-AF65-F5344CB8AC3E}">
        <p14:creationId xmlns:p14="http://schemas.microsoft.com/office/powerpoint/2010/main" val="249007035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2F4C9B-F385-485F-83DE-20094A45DA07}"/>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De agosto a septiembre 2022</a:t>
            </a:r>
          </a:p>
        </p:txBody>
      </p:sp>
      <p:sp>
        <p:nvSpPr>
          <p:cNvPr id="4" name="Content Placeholder 3">
            <a:extLst>
              <a:ext uri="{FF2B5EF4-FFF2-40B4-BE49-F238E27FC236}">
                <a16:creationId xmlns:a16="http://schemas.microsoft.com/office/drawing/2014/main" id="{4F20E7E3-E043-489D-8D29-25CA0FDAFEFC}"/>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Presentaciones a cargo de Ruqaiijah Yearby, JD, MPH</a:t>
            </a:r>
          </a:p>
          <a:p>
            <a:pPr lvl="1"/>
            <a:r>
              <a:rPr lang="es-US" sz="2400" b="0" i="0" strike="noStrike" cap="none" spc="0" baseline="0">
                <a:solidFill>
                  <a:srgbClr val="005595"/>
                </a:solidFill>
                <a:effectLst/>
                <a:latin typeface="Arial"/>
                <a:ea typeface="Arial"/>
                <a:cs typeface="Arial"/>
              </a:rPr>
              <a:t>Definiciones de discriminación estructural e inequidad en la salud, relación con las normas de atención en caso de crisis.</a:t>
            </a:r>
          </a:p>
          <a:p>
            <a:pPr lvl="1"/>
            <a:r>
              <a:rPr lang="es-US" sz="2400" b="0" i="0" strike="noStrike" cap="none" spc="0" baseline="0">
                <a:solidFill>
                  <a:srgbClr val="005595"/>
                </a:solidFill>
                <a:effectLst/>
                <a:latin typeface="Arial"/>
                <a:ea typeface="Arial"/>
                <a:cs typeface="Arial"/>
              </a:rPr>
              <a:t>Índices de desventaja.</a:t>
            </a:r>
          </a:p>
          <a:p>
            <a:pPr lvl="1"/>
            <a:r>
              <a:rPr lang="es-US" sz="2400" b="0" i="0" strike="noStrike" cap="none" spc="0" baseline="0">
                <a:solidFill>
                  <a:srgbClr val="005595"/>
                </a:solidFill>
                <a:effectLst/>
                <a:latin typeface="Arial"/>
                <a:ea typeface="Arial"/>
                <a:cs typeface="Arial"/>
              </a:rPr>
              <a:t>Justicia sanitaria.</a:t>
            </a:r>
          </a:p>
          <a:p>
            <a:pPr lvl="0"/>
            <a:r>
              <a:rPr lang="es-US" sz="3200" b="0" i="0" strike="noStrike" cap="none" spc="0" baseline="0">
                <a:solidFill>
                  <a:srgbClr val="005595"/>
                </a:solidFill>
                <a:effectLst/>
                <a:latin typeface="Arial"/>
                <a:ea typeface="Arial"/>
                <a:cs typeface="Arial"/>
              </a:rPr>
              <a:t>Presentación a cargo de Derick Du Vivier, MD</a:t>
            </a:r>
          </a:p>
          <a:p>
            <a:pPr lvl="1"/>
            <a:r>
              <a:rPr lang="es-US" sz="2400" b="0" i="0" strike="noStrike" cap="none" spc="0" baseline="0">
                <a:solidFill>
                  <a:srgbClr val="005595"/>
                </a:solidFill>
                <a:effectLst/>
                <a:latin typeface="Arial"/>
                <a:ea typeface="Arial"/>
                <a:cs typeface="Arial"/>
              </a:rPr>
              <a:t>Ejemplos de racismo estructural y prejuicios raciales en la medicina y de desigualdad en los resultados de salud.</a:t>
            </a:r>
          </a:p>
          <a:p>
            <a:pPr lvl="1"/>
            <a:r>
              <a:rPr lang="es-US" sz="2400" b="0" i="0" strike="noStrike" cap="none" spc="0" baseline="0">
                <a:solidFill>
                  <a:srgbClr val="005595"/>
                </a:solidFill>
                <a:effectLst/>
                <a:latin typeface="Arial"/>
                <a:ea typeface="Arial"/>
                <a:cs typeface="Arial"/>
              </a:rPr>
              <a:t>Revisión de la corrección racial en medicina clínica y las repercusiones en la equidad.</a:t>
            </a:r>
          </a:p>
          <a:p>
            <a:pPr lvl="0"/>
            <a:endParaRPr lang="en-US"/>
          </a:p>
          <a:p>
            <a:pPr lvl="0"/>
            <a:endParaRPr lang="en-US"/>
          </a:p>
          <a:p>
            <a:pPr lvl="0"/>
            <a:endParaRPr lang="en-US"/>
          </a:p>
          <a:p>
            <a:pPr lvl="1"/>
            <a:endParaRPr lang="en-US"/>
          </a:p>
        </p:txBody>
      </p:sp>
      <p:sp>
        <p:nvSpPr>
          <p:cNvPr id="2" name="Slide Number Placeholder 1">
            <a:extLst>
              <a:ext uri="{FF2B5EF4-FFF2-40B4-BE49-F238E27FC236}">
                <a16:creationId xmlns:a16="http://schemas.microsoft.com/office/drawing/2014/main" id="{A962470E-AFC5-4E6A-AD5E-31526BFDF1FB}"/>
              </a:ext>
            </a:extLst>
          </p:cNvPr>
          <p:cNvSpPr>
            <a:spLocks noGrp="1"/>
          </p:cNvSpPr>
          <p:nvPr>
            <p:ph type="sldNum" sz="quarter" idx="11"/>
          </p:nvPr>
        </p:nvSpPr>
        <p:spPr/>
        <p:txBody>
          <a:bodyPr/>
          <a:lstStyle/>
          <a:p>
            <a:pPr>
              <a:defRPr/>
            </a:pPr>
            <a:fld id="{137EC908-0AD5-4A0E-8D51-C307C1E88F67}" type="slidenum">
              <a:rPr lang="en-US" altLang="en-US" smtClean="0"/>
              <a:pPr>
                <a:defRPr/>
              </a:pPr>
              <a:t>8</a:t>
            </a:fld>
            <a:endParaRPr lang="en-US" altLang="en-US"/>
          </a:p>
        </p:txBody>
      </p:sp>
    </p:spTree>
    <p:extLst>
      <p:ext uri="{BB962C8B-B14F-4D97-AF65-F5344CB8AC3E}">
        <p14:creationId xmlns:p14="http://schemas.microsoft.com/office/powerpoint/2010/main" val="151992207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0982B-056B-4D5C-9FD7-6CCC25D3ACE9}"/>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De octubre a diciembre de 2022</a:t>
            </a:r>
          </a:p>
        </p:txBody>
      </p:sp>
      <p:sp>
        <p:nvSpPr>
          <p:cNvPr id="3" name="Content Placeholder 2">
            <a:extLst>
              <a:ext uri="{FF2B5EF4-FFF2-40B4-BE49-F238E27FC236}">
                <a16:creationId xmlns:a16="http://schemas.microsoft.com/office/drawing/2014/main" id="{B3EF2D57-A054-4FFE-8FE9-D6BE080509F9}"/>
              </a:ext>
            </a:extLst>
          </p:cNvPr>
          <p:cNvSpPr>
            <a:spLocks noGrp="1"/>
          </p:cNvSpPr>
          <p:nvPr>
            <p:ph idx="1"/>
          </p:nvPr>
        </p:nvSpPr>
        <p:spPr/>
        <p:txBody>
          <a:bodyPr/>
          <a:lstStyle/>
          <a:p>
            <a:pPr lvl="0"/>
            <a:r>
              <a:rPr lang="es-US" sz="2800" b="0" i="0" strike="noStrike" cap="none" spc="0" baseline="0" dirty="0">
                <a:solidFill>
                  <a:srgbClr val="005595"/>
                </a:solidFill>
                <a:effectLst/>
                <a:latin typeface="Arial"/>
                <a:ea typeface="Arial"/>
                <a:cs typeface="Arial"/>
              </a:rPr>
              <a:t>Presentación a cargo de </a:t>
            </a:r>
            <a:r>
              <a:rPr lang="es-US" sz="2800" b="0" i="0" strike="noStrike" cap="none" spc="0" baseline="0" dirty="0" err="1">
                <a:solidFill>
                  <a:srgbClr val="005595"/>
                </a:solidFill>
                <a:effectLst/>
                <a:latin typeface="Arial"/>
                <a:ea typeface="Arial"/>
                <a:cs typeface="Arial"/>
              </a:rPr>
              <a:t>Alyshia</a:t>
            </a:r>
            <a:r>
              <a:rPr lang="es-US" sz="2800" b="0" i="0" strike="noStrike" cap="none" spc="0" baseline="0" dirty="0">
                <a:solidFill>
                  <a:srgbClr val="005595"/>
                </a:solidFill>
                <a:effectLst/>
                <a:latin typeface="Arial"/>
                <a:ea typeface="Arial"/>
                <a:cs typeface="Arial"/>
              </a:rPr>
              <a:t> </a:t>
            </a:r>
            <a:r>
              <a:rPr lang="es-US" sz="2800" b="0" i="0" strike="noStrike" cap="none" spc="0" baseline="0" dirty="0" err="1">
                <a:solidFill>
                  <a:srgbClr val="005595"/>
                </a:solidFill>
                <a:effectLst/>
                <a:latin typeface="Arial"/>
                <a:ea typeface="Arial"/>
                <a:cs typeface="Arial"/>
              </a:rPr>
              <a:t>Macaysa</a:t>
            </a:r>
            <a:r>
              <a:rPr lang="es-US" sz="2800" b="0" i="0" strike="noStrike" cap="none" spc="0" baseline="0" dirty="0">
                <a:solidFill>
                  <a:srgbClr val="005595"/>
                </a:solidFill>
                <a:effectLst/>
                <a:latin typeface="Arial"/>
                <a:ea typeface="Arial"/>
                <a:cs typeface="Arial"/>
              </a:rPr>
              <a:t>:</a:t>
            </a:r>
          </a:p>
          <a:p>
            <a:pPr lvl="1"/>
            <a:r>
              <a:rPr lang="es-US" sz="2000" b="0" i="0" strike="noStrike" cap="none" spc="0" baseline="0" dirty="0">
                <a:solidFill>
                  <a:srgbClr val="005595"/>
                </a:solidFill>
                <a:effectLst/>
                <a:latin typeface="Arial"/>
                <a:ea typeface="Arial"/>
                <a:cs typeface="Arial"/>
              </a:rPr>
              <a:t>Los isleños del Pacífico durante la pandemia: función de la comunidad como sistema e impacto de la pandemia.</a:t>
            </a:r>
          </a:p>
          <a:p>
            <a:pPr lvl="0"/>
            <a:r>
              <a:rPr lang="es-US" sz="2800" b="0" i="0" strike="noStrike" cap="none" spc="0" baseline="0" dirty="0">
                <a:solidFill>
                  <a:srgbClr val="005595"/>
                </a:solidFill>
                <a:effectLst/>
                <a:latin typeface="Arial"/>
                <a:ea typeface="Arial"/>
                <a:cs typeface="Arial"/>
              </a:rPr>
              <a:t>Definición de priorización y enfoques comunes durante una crisis.</a:t>
            </a:r>
          </a:p>
          <a:p>
            <a:pPr lvl="1"/>
            <a:r>
              <a:rPr lang="es-US" sz="2000" b="0" i="0" strike="noStrike" cap="none" spc="0" baseline="0" dirty="0">
                <a:solidFill>
                  <a:srgbClr val="005595"/>
                </a:solidFill>
                <a:effectLst/>
                <a:latin typeface="Arial"/>
                <a:ea typeface="Arial"/>
                <a:cs typeface="Arial"/>
              </a:rPr>
              <a:t>Impacto en la equidad sanitaria, con enfoque en las herramientas de predicción de la supervivencia.</a:t>
            </a:r>
          </a:p>
          <a:p>
            <a:pPr lvl="1"/>
            <a:r>
              <a:rPr lang="es-US" sz="2000" b="0" i="0" strike="noStrike" cap="none" spc="0" baseline="0" dirty="0">
                <a:solidFill>
                  <a:srgbClr val="005595"/>
                </a:solidFill>
                <a:effectLst/>
                <a:latin typeface="Arial"/>
                <a:ea typeface="Arial"/>
                <a:cs typeface="Arial"/>
              </a:rPr>
              <a:t>Valores culturales y necesidades de la comunidad.</a:t>
            </a:r>
          </a:p>
          <a:p>
            <a:pPr lvl="1"/>
            <a:r>
              <a:rPr lang="es-US" sz="2000" b="0" i="0" strike="noStrike" cap="none" spc="0" baseline="0" dirty="0">
                <a:solidFill>
                  <a:srgbClr val="005595"/>
                </a:solidFill>
                <a:effectLst/>
                <a:latin typeface="Arial"/>
                <a:ea typeface="Arial"/>
                <a:cs typeface="Arial"/>
              </a:rPr>
              <a:t>Propiedades ideales.</a:t>
            </a:r>
          </a:p>
          <a:p>
            <a:r>
              <a:rPr lang="es-US" sz="2400" b="0" i="0" strike="noStrike" cap="none" spc="0" baseline="0" dirty="0">
                <a:solidFill>
                  <a:srgbClr val="005595"/>
                </a:solidFill>
                <a:effectLst/>
                <a:latin typeface="Arial"/>
                <a:ea typeface="Arial"/>
                <a:cs typeface="Arial"/>
              </a:rPr>
              <a:t>Subcomité de enfoques de priorización, primera reunión.</a:t>
            </a:r>
          </a:p>
          <a:p>
            <a:pPr lvl="1"/>
            <a:r>
              <a:rPr lang="es-US" sz="2000" b="0" i="0" strike="noStrike" cap="none" spc="0" baseline="0" dirty="0">
                <a:solidFill>
                  <a:srgbClr val="005595"/>
                </a:solidFill>
                <a:effectLst/>
                <a:latin typeface="Arial"/>
                <a:ea typeface="Arial"/>
                <a:cs typeface="Arial"/>
              </a:rPr>
              <a:t>Revisar la herramienta de atención en caso de crisis provisional de </a:t>
            </a:r>
            <a:r>
              <a:rPr lang="es-US" sz="2000" b="0" i="0" strike="noStrike" cap="none" spc="0" baseline="0" dirty="0" err="1">
                <a:solidFill>
                  <a:srgbClr val="005595"/>
                </a:solidFill>
                <a:effectLst/>
                <a:latin typeface="Arial"/>
                <a:ea typeface="Arial"/>
                <a:cs typeface="Arial"/>
              </a:rPr>
              <a:t>Oregon</a:t>
            </a:r>
            <a:r>
              <a:rPr lang="es-US" sz="2000" b="0" i="0" strike="noStrike" cap="none" spc="0" baseline="0" dirty="0">
                <a:solidFill>
                  <a:srgbClr val="005595"/>
                </a:solidFill>
                <a:effectLst/>
                <a:latin typeface="Arial"/>
                <a:ea typeface="Arial"/>
                <a:cs typeface="Arial"/>
              </a:rPr>
              <a:t>.</a:t>
            </a:r>
          </a:p>
        </p:txBody>
      </p:sp>
      <p:sp>
        <p:nvSpPr>
          <p:cNvPr id="4" name="Slide Number Placeholder 3">
            <a:extLst>
              <a:ext uri="{FF2B5EF4-FFF2-40B4-BE49-F238E27FC236}">
                <a16:creationId xmlns:a16="http://schemas.microsoft.com/office/drawing/2014/main" id="{766F1F0F-8E3B-4409-99AC-4A63907E2261}"/>
              </a:ext>
            </a:extLst>
          </p:cNvPr>
          <p:cNvSpPr>
            <a:spLocks noGrp="1"/>
          </p:cNvSpPr>
          <p:nvPr>
            <p:ph type="sldNum" sz="quarter" idx="11"/>
          </p:nvPr>
        </p:nvSpPr>
        <p:spPr/>
        <p:txBody>
          <a:bodyPr/>
          <a:lstStyle/>
          <a:p>
            <a:pPr>
              <a:defRPr/>
            </a:pPr>
            <a:fld id="{678D0E47-2870-4D7F-9E5B-E656D1108487}" type="slidenum">
              <a:rPr lang="en-US" altLang="en-US" smtClean="0"/>
              <a:pPr>
                <a:defRPr/>
              </a:pPr>
              <a:t>9</a:t>
            </a:fld>
            <a:endParaRPr lang="en-US" altLang="en-US"/>
          </a:p>
        </p:txBody>
      </p:sp>
    </p:spTree>
    <p:extLst>
      <p:ext uri="{BB962C8B-B14F-4D97-AF65-F5344CB8AC3E}">
        <p14:creationId xmlns:p14="http://schemas.microsoft.com/office/powerpoint/2010/main" val="372576494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icrosoft Windows NT 10.0"/>
  <p:tag name="AS_RELEASE_DATE" val="2021.10.31"/>
  <p:tag name="AS_TITLE" val="Aspose.Slides for Java"/>
  <p:tag name="AS_VERSION" val="21.10"/>
</p:tagLst>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https://dhsoha.sharepoint.com/Shared-Services/PCS/Documents/ohasingle_brand_template.ppt</Url>
      <Description>OHA PowerPoint - Light background - OHA</Description>
    </URL>
    <Visible xmlns="59da1016-2a1b-4f8a-9768-d7a4932f6f16">true</Visible>
    <Meta_x0020_Keywords xmlns="c9847323-4330-4bfd-8e43-f78cb3d538a3" xsi:nil="true"/>
    <Language xmlns="c9847323-4330-4bfd-8e43-f78cb3d538a3">Spanish</Language>
    <Meta_x0020_Description xmlns="c9847323-4330-4bfd-8e43-f78cb3d538a3" xsi:nil="true"/>
    <Position xmlns="c9847323-4330-4bfd-8e43-f78cb3d538a3" xsi:nil="true"/>
    <DocumentID xmlns="c9847323-4330-4bfd-8e43-f78cb3d538a3" xsi:nil="true"/>
    <cz7u xmlns="c9847323-4330-4bfd-8e43-f78cb3d538a3">2023-06-15T07:00:00+00:00</cz7u>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1F91B1-DF6A-49C2-A8CF-A27F77BEC5DC}">
  <ds:schemaRefs>
    <ds:schemaRef ds:uri="18c512f8-6ae3-4fa5-87de-0fde3cbac27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F29DB16-F085-4E7D-9C01-9835D62E5071}">
  <ds:schemaRefs>
    <ds:schemaRef ds:uri="http://schemas.microsoft.com/office/2006/metadata/longProperties"/>
  </ds:schemaRefs>
</ds:datastoreItem>
</file>

<file path=customXml/itemProps3.xml><?xml version="1.0" encoding="utf-8"?>
<ds:datastoreItem xmlns:ds="http://schemas.openxmlformats.org/officeDocument/2006/customXml" ds:itemID="{E24A13AA-A4A3-4092-A109-2102ADE96B0A}">
  <ds:schemaRefs>
    <ds:schemaRef ds:uri="http://schemas.microsoft.com/sharepoint/v3/contenttype/forms"/>
  </ds:schemaRefs>
</ds:datastoreItem>
</file>

<file path=customXml/itemProps4.xml><?xml version="1.0" encoding="utf-8"?>
<ds:datastoreItem xmlns:ds="http://schemas.openxmlformats.org/officeDocument/2006/customXml" ds:itemID="{A913B760-C65D-4A2D-9732-F3A2F94B932B}"/>
</file>

<file path=docProps/app.xml><?xml version="1.0" encoding="utf-8"?>
<Properties xmlns="http://schemas.openxmlformats.org/officeDocument/2006/extended-properties" xmlns:vt="http://schemas.openxmlformats.org/officeDocument/2006/docPropsVTypes">
  <TotalTime>316</TotalTime>
  <Words>2952</Words>
  <Application>Microsoft Office PowerPoint</Application>
  <PresentationFormat>Widescreen</PresentationFormat>
  <Paragraphs>313</Paragraphs>
  <Slides>36</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vt:lpstr>
      <vt:lpstr>Wingdings</vt:lpstr>
      <vt:lpstr>Custom Design</vt:lpstr>
      <vt:lpstr>Comité Asesor de Asignación de Recursos de Oregon (ORAAC)</vt:lpstr>
      <vt:lpstr>Miembros del ORAAC</vt:lpstr>
      <vt:lpstr>Interpretación en Lengua de Señas Estadounidense (ASL)</vt:lpstr>
      <vt:lpstr>Objetivo</vt:lpstr>
      <vt:lpstr>Programa</vt:lpstr>
      <vt:lpstr> Revisión de la Trayectoria del ORAAC  de mayo 2022 a mayo 2023</vt:lpstr>
      <vt:lpstr>De mayo a julio de 2022</vt:lpstr>
      <vt:lpstr>De agosto a septiembre 2022</vt:lpstr>
      <vt:lpstr>De octubre a diciembre de 2022</vt:lpstr>
      <vt:lpstr>De enero a marzo de 2023</vt:lpstr>
      <vt:lpstr>De abril a mayo de 2023</vt:lpstr>
      <vt:lpstr>Pregunta de reflexión</vt:lpstr>
      <vt:lpstr>Trabajo final del ORAAC, junio de 2023</vt:lpstr>
      <vt:lpstr>Receso</vt:lpstr>
      <vt:lpstr>Enfoques de criterios múltiples</vt:lpstr>
      <vt:lpstr>Ejemplos de pasos para cualquier enfoque de priorización de la atención en caso de crisis:</vt:lpstr>
      <vt:lpstr>Pasos previos a la priorización</vt:lpstr>
      <vt:lpstr> Pasos generales de la priorización de la atención en caso de crisis</vt:lpstr>
      <vt:lpstr>Priorización: Paso 1</vt:lpstr>
      <vt:lpstr>Priorización: Paso 2</vt:lpstr>
      <vt:lpstr>Priorización: Paso 3</vt:lpstr>
      <vt:lpstr>Priorización: Paso 4</vt:lpstr>
      <vt:lpstr>Herramienta provisional de atención de crisis de Oregon: Algoritmo de priorización</vt:lpstr>
      <vt:lpstr>Ejemplos de enfoques de criterios múltiples Para aportes del comité y del público</vt:lpstr>
      <vt:lpstr>Ejemplo A: (continuación)</vt:lpstr>
      <vt:lpstr>Ejemplo A: ¿A quién se da prioridad?</vt:lpstr>
      <vt:lpstr>Ejemplo B: Pronóstico clínico, ciclo de vida* y oportunidades equitativas</vt:lpstr>
      <vt:lpstr>Ejemplo B: (continuación)</vt:lpstr>
      <vt:lpstr>Ejemplo B: ¿A quién se da prioridad?</vt:lpstr>
      <vt:lpstr>Ejemplo C. Pronóstico clínico, trabajador esencial, efecto multiplicador y oportunidades equitativas</vt:lpstr>
      <vt:lpstr>Ejemplo C: ¿A quién se da prioridad?</vt:lpstr>
      <vt:lpstr>Viabilidad</vt:lpstr>
      <vt:lpstr>¿Tiene preguntas?</vt:lpstr>
      <vt:lpstr>Análisis</vt:lpstr>
      <vt:lpstr>Próximos pasos y cierre</vt:lpstr>
      <vt:lpstr>Gracias</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Presentation June 15, 2023 Spanish</dc:title>
  <dc:creator>Joe B</dc:creator>
  <cp:lastModifiedBy>Vine Sasha</cp:lastModifiedBy>
  <cp:revision>13</cp:revision>
  <dcterms:created xsi:type="dcterms:W3CDTF">2010-08-23T12:44:57Z</dcterms:created>
  <dcterms:modified xsi:type="dcterms:W3CDTF">2023-06-12T20:36:47Z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0x010100F19D6A1FEA6368419944643E958D1792</vt:lpwstr>
  </property>
  <property fmtid="{D5CDD505-2E9C-101B-9397-08002B2CF9AE}" pid="3" name="documentLink">
    <vt:lpwstr>https://dhsoha.sharepoint.com/Shared-Services/PCS/_layouts/15/wrkstat.aspx?List=7bd826b3-dc91-4eb5-81d3-676459c1b40b&amp;WorkflowInstanceName=53e342c5-3b7b-4ab8-a57a-653650da0389, Stage 1</vt:lpwstr>
  </property>
  <property fmtid="{D5CDD505-2E9C-101B-9397-08002B2CF9AE}" pid="4" name="URL">
    <vt:lpwstr>https://dhsoha.sharepoint.com/Shared-Services/PCS/Documents/ohasingle_brand_template.ppt, OHA PowerPoint - Light background - OHA</vt:lpwstr>
  </property>
</Properties>
</file>